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Waffle Soft" charset="1" panose="02000503000000020004"/>
      <p:regular r:id="rId50"/>
    </p:embeddedFont>
    <p:embeddedFont>
      <p:font typeface="Calibri (MS) Bold" charset="1" panose="020F0702030404030204"/>
      <p:regular r:id="rId51"/>
    </p:embeddedFont>
    <p:embeddedFont>
      <p:font typeface="Calibri (MS)" charset="1" panose="020F0502020204030204"/>
      <p:regular r:id="rId52"/>
    </p:embeddedFont>
    <p:embeddedFont>
      <p:font typeface="Open Sans" charset="1" panose="020B0606030504020204"/>
      <p:regular r:id="rId53"/>
    </p:embeddedFont>
    <p:embeddedFont>
      <p:font typeface="Arimo" charset="1" panose="020B0604020202020204"/>
      <p:regular r:id="rId54"/>
    </p:embeddedFont>
    <p:embeddedFont>
      <p:font typeface="Canva Sans Bold" charset="1" panose="020B0803030501040103"/>
      <p:regular r:id="rId55"/>
    </p:embeddedFont>
    <p:embeddedFont>
      <p:font typeface="Open Sans Bold" charset="1" panose="020B0806030504020204"/>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5.png" Type="http://schemas.openxmlformats.org/officeDocument/2006/relationships/image"/><Relationship Id="rId4" Target="../embeddings/oleObject1.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7.pn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17.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1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www.pdichile.cl/centro-de-prensa/detalle-prensa/2022/03/23/verano-2022-suben-estafas-en-arriendo-de-casas" TargetMode="External" Type="http://schemas.openxmlformats.org/officeDocument/2006/relationships/hyperlink"/></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7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https://docs.google.com/spreadsheets/d/1DQnMhAsu7nNp0QjrczjSBcyvJtkiu2avXqkW7eeGrgY/edit?usp=sharing" TargetMode="External" Type="http://schemas.openxmlformats.org/officeDocument/2006/relationships/hyperlink"/></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1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0649"/>
            <a:ext cx="4732020" cy="11890169"/>
          </a:xfrm>
          <a:custGeom>
            <a:avLst/>
            <a:gdLst/>
            <a:ahLst/>
            <a:cxnLst/>
            <a:rect r="r" b="b" t="t" l="l"/>
            <a:pathLst>
              <a:path h="11890169" w="4732020">
                <a:moveTo>
                  <a:pt x="0" y="0"/>
                </a:moveTo>
                <a:lnTo>
                  <a:pt x="4732020" y="0"/>
                </a:lnTo>
                <a:lnTo>
                  <a:pt x="4732020" y="11890168"/>
                </a:lnTo>
                <a:lnTo>
                  <a:pt x="0" y="11890168"/>
                </a:lnTo>
                <a:lnTo>
                  <a:pt x="0" y="0"/>
                </a:lnTo>
                <a:close/>
              </a:path>
            </a:pathLst>
          </a:custGeom>
          <a:blipFill>
            <a:blip r:embed="rId2"/>
            <a:stretch>
              <a:fillRect l="-7792" t="0" r="-7792" b="0"/>
            </a:stretch>
          </a:blipFill>
        </p:spPr>
      </p:sp>
      <p:sp>
        <p:nvSpPr>
          <p:cNvPr name="Freeform 3" id="3"/>
          <p:cNvSpPr/>
          <p:nvPr/>
        </p:nvSpPr>
        <p:spPr>
          <a:xfrm flipH="true" flipV="true" rot="0">
            <a:off x="13701206"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5028154" y="3386692"/>
            <a:ext cx="8762643" cy="955040"/>
          </a:xfrm>
          <a:prstGeom prst="rect">
            <a:avLst/>
          </a:prstGeom>
        </p:spPr>
        <p:txBody>
          <a:bodyPr anchor="t" rtlCol="false" tIns="0" lIns="0" bIns="0" rIns="0">
            <a:spAutoFit/>
          </a:bodyPr>
          <a:lstStyle/>
          <a:p>
            <a:pPr algn="ctr">
              <a:lnSpc>
                <a:spcPts val="7359"/>
              </a:lnSpc>
            </a:pPr>
            <a:r>
              <a:rPr lang="en-US" sz="6399">
                <a:solidFill>
                  <a:srgbClr val="DAAE4D"/>
                </a:solidFill>
                <a:latin typeface="Waffle Soft"/>
                <a:ea typeface="Waffle Soft"/>
                <a:cs typeface="Waffle Soft"/>
                <a:sym typeface="Waffle Soft"/>
              </a:rPr>
              <a:t>PROYECTO APT</a:t>
            </a:r>
          </a:p>
        </p:txBody>
      </p:sp>
      <p:sp>
        <p:nvSpPr>
          <p:cNvPr name="TextBox 5" id="5"/>
          <p:cNvSpPr txBox="true"/>
          <p:nvPr/>
        </p:nvSpPr>
        <p:spPr>
          <a:xfrm rot="0">
            <a:off x="2236738" y="4389357"/>
            <a:ext cx="13814524" cy="2686049"/>
          </a:xfrm>
          <a:prstGeom prst="rect">
            <a:avLst/>
          </a:prstGeom>
        </p:spPr>
        <p:txBody>
          <a:bodyPr anchor="t" rtlCol="false" tIns="0" lIns="0" bIns="0" rIns="0">
            <a:spAutoFit/>
          </a:bodyPr>
          <a:lstStyle/>
          <a:p>
            <a:pPr algn="ctr">
              <a:lnSpc>
                <a:spcPts val="20699"/>
              </a:lnSpc>
            </a:pPr>
            <a:r>
              <a:rPr lang="en-US" sz="17999">
                <a:solidFill>
                  <a:srgbClr val="000000"/>
                </a:solidFill>
                <a:latin typeface="Waffle Soft"/>
                <a:ea typeface="Waffle Soft"/>
                <a:cs typeface="Waffle Soft"/>
                <a:sym typeface="Waffle Soft"/>
              </a:rPr>
              <a:t>UROOM</a:t>
            </a:r>
          </a:p>
        </p:txBody>
      </p:sp>
      <p:sp>
        <p:nvSpPr>
          <p:cNvPr name="TextBox 6" id="6"/>
          <p:cNvSpPr txBox="true"/>
          <p:nvPr/>
        </p:nvSpPr>
        <p:spPr>
          <a:xfrm rot="0">
            <a:off x="5298358" y="8075167"/>
            <a:ext cx="7401055" cy="1617942"/>
          </a:xfrm>
          <a:prstGeom prst="rect">
            <a:avLst/>
          </a:prstGeom>
        </p:spPr>
        <p:txBody>
          <a:bodyPr anchor="t" rtlCol="false" tIns="0" lIns="0" bIns="0" rIns="0">
            <a:spAutoFit/>
          </a:bodyPr>
          <a:lstStyle/>
          <a:p>
            <a:pPr algn="l">
              <a:lnSpc>
                <a:spcPts val="4142"/>
              </a:lnSpc>
            </a:pPr>
            <a:r>
              <a:rPr lang="en-US" sz="3068" b="true">
                <a:solidFill>
                  <a:srgbClr val="000000"/>
                </a:solidFill>
                <a:latin typeface="Calibri (MS) Bold"/>
                <a:ea typeface="Calibri (MS) Bold"/>
                <a:cs typeface="Calibri (MS) Bold"/>
                <a:sym typeface="Calibri (MS) Bold"/>
              </a:rPr>
              <a:t>INTEGRANTES:        BENJAMÍN SALAS</a:t>
            </a:r>
          </a:p>
          <a:p>
            <a:pPr algn="l">
              <a:lnSpc>
                <a:spcPts val="4142"/>
              </a:lnSpc>
            </a:pPr>
            <a:r>
              <a:rPr lang="en-US" sz="3068" b="true">
                <a:solidFill>
                  <a:srgbClr val="000000"/>
                </a:solidFill>
                <a:latin typeface="Calibri (MS) Bold"/>
                <a:ea typeface="Calibri (MS) Bold"/>
                <a:cs typeface="Calibri (MS) Bold"/>
                <a:sym typeface="Calibri (MS) Bold"/>
              </a:rPr>
              <a:t>                                   NICOL SÁNCHEZ</a:t>
            </a:r>
          </a:p>
          <a:p>
            <a:pPr algn="l">
              <a:lnSpc>
                <a:spcPts val="4142"/>
              </a:lnSpc>
            </a:pPr>
            <a:r>
              <a:rPr lang="en-US" sz="3068" b="true">
                <a:solidFill>
                  <a:srgbClr val="000000"/>
                </a:solidFill>
                <a:latin typeface="Calibri (MS) Bold"/>
                <a:ea typeface="Calibri (MS) Bold"/>
                <a:cs typeface="Calibri (MS) Bold"/>
                <a:sym typeface="Calibri (MS) Bold"/>
              </a:rPr>
              <a:t>                                   IVÁN DUARTE</a:t>
            </a:r>
          </a:p>
        </p:txBody>
      </p:sp>
      <p:sp>
        <p:nvSpPr>
          <p:cNvPr name="Freeform 7" id="7"/>
          <p:cNvSpPr/>
          <p:nvPr/>
        </p:nvSpPr>
        <p:spPr>
          <a:xfrm flipH="false" flipV="false" rot="0">
            <a:off x="5972826" y="429494"/>
            <a:ext cx="6873298" cy="1692550"/>
          </a:xfrm>
          <a:custGeom>
            <a:avLst/>
            <a:gdLst/>
            <a:ahLst/>
            <a:cxnLst/>
            <a:rect r="r" b="b" t="t" l="l"/>
            <a:pathLst>
              <a:path h="1692550" w="6873298">
                <a:moveTo>
                  <a:pt x="0" y="0"/>
                </a:moveTo>
                <a:lnTo>
                  <a:pt x="6873299" y="0"/>
                </a:lnTo>
                <a:lnTo>
                  <a:pt x="6873299" y="1692550"/>
                </a:lnTo>
                <a:lnTo>
                  <a:pt x="0" y="169255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865" y="0"/>
            <a:ext cx="17622270" cy="10287000"/>
          </a:xfrm>
          <a:custGeom>
            <a:avLst/>
            <a:gdLst/>
            <a:ahLst/>
            <a:cxnLst/>
            <a:rect r="r" b="b" t="t" l="l"/>
            <a:pathLst>
              <a:path h="10287000" w="17622270">
                <a:moveTo>
                  <a:pt x="0" y="0"/>
                </a:moveTo>
                <a:lnTo>
                  <a:pt x="17622270" y="0"/>
                </a:lnTo>
                <a:lnTo>
                  <a:pt x="1762227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30436" y="-76983"/>
            <a:ext cx="4728594"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Arquitectura</a:t>
            </a:r>
          </a:p>
        </p:txBody>
      </p:sp>
      <p:sp>
        <p:nvSpPr>
          <p:cNvPr name="TextBox 4" id="4"/>
          <p:cNvSpPr txBox="true"/>
          <p:nvPr/>
        </p:nvSpPr>
        <p:spPr>
          <a:xfrm rot="0">
            <a:off x="227707" y="9721124"/>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210474"/>
            <a:ext cx="5828314" cy="1950069"/>
          </a:xfrm>
          <a:prstGeom prst="rect">
            <a:avLst/>
          </a:prstGeom>
        </p:spPr>
        <p:txBody>
          <a:bodyPr anchor="t" rtlCol="false" tIns="0" lIns="0" bIns="0" rIns="0">
            <a:spAutoFit/>
          </a:bodyPr>
          <a:lstStyle/>
          <a:p>
            <a:pPr algn="l">
              <a:lnSpc>
                <a:spcPts val="7308"/>
              </a:lnSpc>
            </a:pPr>
            <a:r>
              <a:rPr lang="en-US" sz="5413" b="true">
                <a:solidFill>
                  <a:srgbClr val="000000"/>
                </a:solidFill>
                <a:latin typeface="Calibri (MS) Bold"/>
                <a:ea typeface="Calibri (MS) Bold"/>
                <a:cs typeface="Calibri (MS) Bold"/>
                <a:sym typeface="Calibri (MS) Bold"/>
              </a:rPr>
              <a:t>Diagrama modelo lógico relacional</a:t>
            </a:r>
          </a:p>
        </p:txBody>
      </p:sp>
      <p:sp>
        <p:nvSpPr>
          <p:cNvPr name="Freeform 3" id="3"/>
          <p:cNvSpPr/>
          <p:nvPr/>
        </p:nvSpPr>
        <p:spPr>
          <a:xfrm flipH="false" flipV="false" rot="0">
            <a:off x="7366121" y="34086"/>
            <a:ext cx="10921879" cy="10252914"/>
          </a:xfrm>
          <a:custGeom>
            <a:avLst/>
            <a:gdLst/>
            <a:ahLst/>
            <a:cxnLst/>
            <a:rect r="r" b="b" t="t" l="l"/>
            <a:pathLst>
              <a:path h="10252914" w="10921879">
                <a:moveTo>
                  <a:pt x="0" y="0"/>
                </a:moveTo>
                <a:lnTo>
                  <a:pt x="10921879" y="0"/>
                </a:lnTo>
                <a:lnTo>
                  <a:pt x="10921879" y="10252914"/>
                </a:lnTo>
                <a:lnTo>
                  <a:pt x="0" y="10252914"/>
                </a:lnTo>
                <a:lnTo>
                  <a:pt x="0" y="0"/>
                </a:lnTo>
                <a:close/>
              </a:path>
            </a:pathLst>
          </a:custGeom>
          <a:blipFill>
            <a:blip r:embed="rId2"/>
            <a:stretch>
              <a:fillRect l="0" t="0" r="0" b="0"/>
            </a:stretch>
          </a:blipFill>
        </p:spPr>
      </p:sp>
      <p:sp>
        <p:nvSpPr>
          <p:cNvPr name="TextBox 4" id="4"/>
          <p:cNvSpPr txBox="true"/>
          <p:nvPr/>
        </p:nvSpPr>
        <p:spPr>
          <a:xfrm rot="0">
            <a:off x="264877" y="68001"/>
            <a:ext cx="665296" cy="329949"/>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6</a:t>
            </a:r>
          </a:p>
        </p:txBody>
      </p:sp>
      <p:sp>
        <p:nvSpPr>
          <p:cNvPr name="Freeform 5" id="5"/>
          <p:cNvSpPr/>
          <p:nvPr/>
        </p:nvSpPr>
        <p:spPr>
          <a:xfrm flipH="true" flipV="false" rot="-10800000">
            <a:off x="-123937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3"/>
            <a:stretch>
              <a:fillRect l="-8200" t="-1174" r="0" b="-1174"/>
            </a:stretch>
          </a:blipFill>
        </p:spPr>
      </p:sp>
      <p:sp>
        <p:nvSpPr>
          <p:cNvPr name="Freeform 6" id="6"/>
          <p:cNvSpPr/>
          <p:nvPr/>
        </p:nvSpPr>
        <p:spPr>
          <a:xfrm flipH="false" flipV="false" rot="0">
            <a:off x="6684290" y="6527276"/>
            <a:ext cx="2169855" cy="2731024"/>
          </a:xfrm>
          <a:custGeom>
            <a:avLst/>
            <a:gdLst/>
            <a:ahLst/>
            <a:cxnLst/>
            <a:rect r="r" b="b" t="t" l="l"/>
            <a:pathLst>
              <a:path h="2731024" w="2169855">
                <a:moveTo>
                  <a:pt x="0" y="0"/>
                </a:moveTo>
                <a:lnTo>
                  <a:pt x="2169855" y="0"/>
                </a:lnTo>
                <a:lnTo>
                  <a:pt x="2169855" y="2731024"/>
                </a:lnTo>
                <a:lnTo>
                  <a:pt x="0" y="2731024"/>
                </a:lnTo>
                <a:lnTo>
                  <a:pt x="0" y="0"/>
                </a:lnTo>
                <a:close/>
              </a:path>
            </a:pathLst>
          </a:custGeom>
          <a:blipFill>
            <a:blip r:embed="rId4"/>
            <a:stretch>
              <a:fillRect l="0" t="0" r="0" b="0"/>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71527" y="3171376"/>
            <a:ext cx="12461738" cy="7009727"/>
          </a:xfrm>
          <a:custGeom>
            <a:avLst/>
            <a:gdLst/>
            <a:ahLst/>
            <a:cxnLst/>
            <a:rect r="r" b="b" t="t" l="l"/>
            <a:pathLst>
              <a:path h="7009727" w="12461738">
                <a:moveTo>
                  <a:pt x="0" y="0"/>
                </a:moveTo>
                <a:lnTo>
                  <a:pt x="12461738" y="0"/>
                </a:lnTo>
                <a:lnTo>
                  <a:pt x="12461738" y="7009727"/>
                </a:lnTo>
                <a:lnTo>
                  <a:pt x="0" y="7009727"/>
                </a:lnTo>
                <a:lnTo>
                  <a:pt x="0" y="0"/>
                </a:lnTo>
                <a:close/>
              </a:path>
            </a:pathLst>
          </a:custGeom>
          <a:blipFill>
            <a:blip r:embed="rId2"/>
            <a:stretch>
              <a:fillRect l="0" t="0" r="0" b="0"/>
            </a:stretch>
          </a:blipFill>
        </p:spPr>
      </p:sp>
      <p:sp>
        <p:nvSpPr>
          <p:cNvPr name="TextBox 3" id="3"/>
          <p:cNvSpPr txBox="true"/>
          <p:nvPr/>
        </p:nvSpPr>
        <p:spPr>
          <a:xfrm rot="0">
            <a:off x="3539508" y="28914"/>
            <a:ext cx="4320629"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Metodología</a:t>
            </a:r>
          </a:p>
        </p:txBody>
      </p:sp>
      <p:sp>
        <p:nvSpPr>
          <p:cNvPr name="TextBox 4" id="4"/>
          <p:cNvSpPr txBox="true"/>
          <p:nvPr/>
        </p:nvSpPr>
        <p:spPr>
          <a:xfrm rot="0">
            <a:off x="3181127" y="1413628"/>
            <a:ext cx="11360944" cy="24841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Ágil con Scrum</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Desarrollo Iterativo e Incrementale al final de cada Sprint</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Uso de </a:t>
            </a:r>
            <a:r>
              <a:rPr lang="en-US" b="true" sz="3600">
                <a:solidFill>
                  <a:srgbClr val="000000"/>
                </a:solidFill>
                <a:latin typeface="Calibri (MS) Bold"/>
                <a:ea typeface="Calibri (MS) Bold"/>
                <a:cs typeface="Calibri (MS) Bold"/>
                <a:sym typeface="Calibri (MS) Bold"/>
              </a:rPr>
              <a:t>Jira </a:t>
            </a:r>
            <a:r>
              <a:rPr lang="en-US" sz="3600">
                <a:solidFill>
                  <a:srgbClr val="000000"/>
                </a:solidFill>
                <a:latin typeface="Calibri (MS)"/>
                <a:ea typeface="Calibri (MS)"/>
                <a:cs typeface="Calibri (MS)"/>
                <a:sym typeface="Calibri (MS)"/>
              </a:rPr>
              <a:t>para gestionar el Product Backlog y sus tareas</a:t>
            </a:r>
          </a:p>
          <a:p>
            <a:pPr algn="ctr">
              <a:lnSpc>
                <a:spcPts val="4860"/>
              </a:lnSpc>
              <a:spcBef>
                <a:spcPct val="0"/>
              </a:spcBef>
            </a:pPr>
          </a:p>
        </p:txBody>
      </p:sp>
      <p:sp>
        <p:nvSpPr>
          <p:cNvPr name="Freeform 5" id="5"/>
          <p:cNvSpPr/>
          <p:nvPr/>
        </p:nvSpPr>
        <p:spPr>
          <a:xfrm flipH="true" flipV="false" rot="0">
            <a:off x="15336464" y="-172451"/>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3"/>
            <a:stretch>
              <a:fillRect l="-1676" t="0" r="-1676"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grpSp>
        <p:nvGrpSpPr>
          <p:cNvPr name="Group 3" id="3"/>
          <p:cNvGrpSpPr/>
          <p:nvPr/>
        </p:nvGrpSpPr>
        <p:grpSpPr>
          <a:xfrm rot="0">
            <a:off x="13009636" y="4390240"/>
            <a:ext cx="3686224" cy="36862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7642367" y="4349144"/>
            <a:ext cx="3474486" cy="3727321"/>
            <a:chOff x="0" y="0"/>
            <a:chExt cx="757665" cy="812800"/>
          </a:xfrm>
        </p:grpSpPr>
        <p:sp>
          <p:nvSpPr>
            <p:cNvPr name="Freeform 6" id="6"/>
            <p:cNvSpPr/>
            <p:nvPr/>
          </p:nvSpPr>
          <p:spPr>
            <a:xfrm flipH="false" flipV="false" rot="0">
              <a:off x="0" y="0"/>
              <a:ext cx="757665" cy="812800"/>
            </a:xfrm>
            <a:custGeom>
              <a:avLst/>
              <a:gdLst/>
              <a:ahLst/>
              <a:cxnLst/>
              <a:rect r="r" b="b" t="t" l="l"/>
              <a:pathLst>
                <a:path h="812800" w="757665">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4"/>
              <a:stretch>
                <a:fillRect l="-3638" t="0" r="-3638" b="0"/>
              </a:stretch>
            </a:blipFill>
          </p:spPr>
        </p:sp>
      </p:grpSp>
      <p:grpSp>
        <p:nvGrpSpPr>
          <p:cNvPr name="Group 7" id="7"/>
          <p:cNvGrpSpPr/>
          <p:nvPr/>
        </p:nvGrpSpPr>
        <p:grpSpPr>
          <a:xfrm rot="0">
            <a:off x="1666550" y="4349144"/>
            <a:ext cx="3401664" cy="34016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8493" r="0" b="-18493"/>
              </a:stretch>
            </a:blipFill>
          </p:spPr>
        </p:sp>
      </p:grpSp>
      <p:sp>
        <p:nvSpPr>
          <p:cNvPr name="TextBox 9" id="9"/>
          <p:cNvSpPr txBox="true"/>
          <p:nvPr/>
        </p:nvSpPr>
        <p:spPr>
          <a:xfrm rot="0">
            <a:off x="1028700" y="303847"/>
            <a:ext cx="2115741"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ROLES</a:t>
            </a:r>
          </a:p>
        </p:txBody>
      </p:sp>
      <p:sp>
        <p:nvSpPr>
          <p:cNvPr name="TextBox 10" id="10"/>
          <p:cNvSpPr txBox="true"/>
          <p:nvPr/>
        </p:nvSpPr>
        <p:spPr>
          <a:xfrm rot="0">
            <a:off x="0" y="3139983"/>
            <a:ext cx="6734764" cy="1076325"/>
          </a:xfrm>
          <a:prstGeom prst="rect">
            <a:avLst/>
          </a:prstGeom>
        </p:spPr>
        <p:txBody>
          <a:bodyPr anchor="t" rtlCol="false" tIns="0" lIns="0" bIns="0" rIns="0">
            <a:spAutoFit/>
          </a:bodyPr>
          <a:lstStyle/>
          <a:p>
            <a:pPr algn="ctr">
              <a:lnSpc>
                <a:spcPts val="4050"/>
              </a:lnSpc>
              <a:spcBef>
                <a:spcPct val="0"/>
              </a:spcBef>
            </a:pPr>
            <a:r>
              <a:rPr lang="en-US" sz="3000">
                <a:solidFill>
                  <a:srgbClr val="000000"/>
                </a:solidFill>
                <a:latin typeface="Calibri (MS)"/>
                <a:ea typeface="Calibri (MS)"/>
                <a:cs typeface="Calibri (MS)"/>
                <a:sym typeface="Calibri (MS)"/>
              </a:rPr>
              <a:t>SCRUM MASTER / PRODUCT OWNER  NICOL SÁNCHEZ </a:t>
            </a:r>
          </a:p>
        </p:txBody>
      </p:sp>
      <p:sp>
        <p:nvSpPr>
          <p:cNvPr name="TextBox 11" id="11"/>
          <p:cNvSpPr txBox="true"/>
          <p:nvPr/>
        </p:nvSpPr>
        <p:spPr>
          <a:xfrm rot="0">
            <a:off x="6908839" y="3067593"/>
            <a:ext cx="4941540" cy="1211580"/>
          </a:xfrm>
          <a:prstGeom prst="rect">
            <a:avLst/>
          </a:prstGeom>
        </p:spPr>
        <p:txBody>
          <a:bodyPr anchor="t" rtlCol="false" tIns="0" lIns="0" bIns="0" rIns="0">
            <a:spAutoFit/>
          </a:bodyPr>
          <a:lstStyle/>
          <a:p>
            <a:pPr algn="ctr">
              <a:lnSpc>
                <a:spcPts val="4589"/>
              </a:lnSpc>
              <a:spcBef>
                <a:spcPct val="0"/>
              </a:spcBef>
            </a:pPr>
            <a:r>
              <a:rPr lang="en-US" sz="3399">
                <a:solidFill>
                  <a:srgbClr val="000000"/>
                </a:solidFill>
                <a:latin typeface="Calibri (MS)"/>
                <a:ea typeface="Calibri (MS)"/>
                <a:cs typeface="Calibri (MS)"/>
                <a:sym typeface="Calibri (MS)"/>
              </a:rPr>
              <a:t>BACKEND DEVELOPER LEAD </a:t>
            </a:r>
          </a:p>
          <a:p>
            <a:pPr algn="ctr">
              <a:lnSpc>
                <a:spcPts val="4589"/>
              </a:lnSpc>
              <a:spcBef>
                <a:spcPct val="0"/>
              </a:spcBef>
            </a:pPr>
            <a:r>
              <a:rPr lang="en-US" sz="3399">
                <a:solidFill>
                  <a:srgbClr val="000000"/>
                </a:solidFill>
                <a:latin typeface="Calibri (MS)"/>
                <a:ea typeface="Calibri (MS)"/>
                <a:cs typeface="Calibri (MS)"/>
                <a:sym typeface="Calibri (MS)"/>
              </a:rPr>
              <a:t>IVÁN DUARTE </a:t>
            </a:r>
          </a:p>
        </p:txBody>
      </p:sp>
      <p:sp>
        <p:nvSpPr>
          <p:cNvPr name="TextBox 12" id="12"/>
          <p:cNvSpPr txBox="true"/>
          <p:nvPr/>
        </p:nvSpPr>
        <p:spPr>
          <a:xfrm rot="0">
            <a:off x="12746458" y="3067593"/>
            <a:ext cx="4212580" cy="1211580"/>
          </a:xfrm>
          <a:prstGeom prst="rect">
            <a:avLst/>
          </a:prstGeom>
        </p:spPr>
        <p:txBody>
          <a:bodyPr anchor="t" rtlCol="false" tIns="0" lIns="0" bIns="0" rIns="0">
            <a:spAutoFit/>
          </a:bodyPr>
          <a:lstStyle/>
          <a:p>
            <a:pPr algn="ctr">
              <a:lnSpc>
                <a:spcPts val="4589"/>
              </a:lnSpc>
              <a:spcBef>
                <a:spcPct val="0"/>
              </a:spcBef>
            </a:pPr>
            <a:r>
              <a:rPr lang="en-US" sz="3399">
                <a:solidFill>
                  <a:srgbClr val="000000"/>
                </a:solidFill>
                <a:latin typeface="Calibri (MS)"/>
                <a:ea typeface="Calibri (MS)"/>
                <a:cs typeface="Calibri (MS)"/>
                <a:sym typeface="Calibri (MS)"/>
              </a:rPr>
              <a:t>FRONTEND DEVELOPER</a:t>
            </a:r>
            <a:r>
              <a:rPr lang="en-US" sz="3399">
                <a:solidFill>
                  <a:srgbClr val="000000"/>
                </a:solidFill>
                <a:latin typeface="Calibri (MS)"/>
                <a:ea typeface="Calibri (MS)"/>
                <a:cs typeface="Calibri (MS)"/>
                <a:sym typeface="Calibri (MS)"/>
              </a:rPr>
              <a:t> </a:t>
            </a:r>
          </a:p>
          <a:p>
            <a:pPr algn="ctr">
              <a:lnSpc>
                <a:spcPts val="4589"/>
              </a:lnSpc>
              <a:spcBef>
                <a:spcPct val="0"/>
              </a:spcBef>
            </a:pPr>
            <a:r>
              <a:rPr lang="en-US" sz="3399">
                <a:solidFill>
                  <a:srgbClr val="000000"/>
                </a:solidFill>
                <a:latin typeface="Calibri (MS)"/>
                <a:ea typeface="Calibri (MS)"/>
                <a:cs typeface="Calibri (MS)"/>
                <a:sym typeface="Calibri (MS)"/>
              </a:rPr>
              <a:t>BENJAMÍN SALAS</a:t>
            </a:r>
          </a:p>
        </p:txBody>
      </p:sp>
      <p:sp>
        <p:nvSpPr>
          <p:cNvPr name="TextBox 13" id="13"/>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0933" y="303847"/>
            <a:ext cx="2808982"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SPRINTS</a:t>
            </a:r>
          </a:p>
        </p:txBody>
      </p:sp>
      <p:sp>
        <p:nvSpPr>
          <p:cNvPr name="Freeform 3" id="3"/>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4" id="4"/>
          <p:cNvSpPr txBox="true"/>
          <p:nvPr/>
        </p:nvSpPr>
        <p:spPr>
          <a:xfrm rot="0">
            <a:off x="835214" y="2373215"/>
            <a:ext cx="15158638" cy="5278755"/>
          </a:xfrm>
          <a:prstGeom prst="rect">
            <a:avLst/>
          </a:prstGeom>
        </p:spPr>
        <p:txBody>
          <a:bodyPr anchor="t" rtlCol="false" tIns="0" lIns="0" bIns="0" rIns="0">
            <a:spAutoFit/>
          </a:bodyPr>
          <a:lstStyle/>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0 (1 semana): Formalización del proyecto y toma de requisitos.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1 (4 semanas): Frontend y Servicio de certificación y registro de cuentas.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2 (4 semanas): Gestión de propiedades (CRUD) y Sistema de geolocalización de propiedades.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3 (2 semanas): Sistema de mensajería entre estudiantes y propietarios.</a:t>
            </a:r>
          </a:p>
          <a:p>
            <a:pPr algn="just">
              <a:lnSpc>
                <a:spcPts val="4589"/>
              </a:lnSpc>
            </a:pP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32695" y="5641076"/>
            <a:ext cx="5412630" cy="2807802"/>
          </a:xfrm>
          <a:custGeom>
            <a:avLst/>
            <a:gdLst/>
            <a:ahLst/>
            <a:cxnLst/>
            <a:rect r="r" b="b" t="t" l="l"/>
            <a:pathLst>
              <a:path h="2807802" w="5412630">
                <a:moveTo>
                  <a:pt x="0" y="0"/>
                </a:moveTo>
                <a:lnTo>
                  <a:pt x="5412630" y="0"/>
                </a:lnTo>
                <a:lnTo>
                  <a:pt x="5412630" y="2807802"/>
                </a:lnTo>
                <a:lnTo>
                  <a:pt x="0" y="2807802"/>
                </a:lnTo>
                <a:lnTo>
                  <a:pt x="0" y="0"/>
                </a:lnTo>
                <a:close/>
              </a:path>
            </a:pathLst>
          </a:custGeom>
          <a:blipFill>
            <a:blip r:embed="rId2"/>
            <a:stretch>
              <a:fillRect l="0" t="0" r="0" b="0"/>
            </a:stretch>
          </a:blipFill>
        </p:spPr>
      </p:sp>
      <p:sp>
        <p:nvSpPr>
          <p:cNvPr name="Freeform 3" id="3"/>
          <p:cNvSpPr/>
          <p:nvPr/>
        </p:nvSpPr>
        <p:spPr>
          <a:xfrm flipH="false" flipV="false" rot="0">
            <a:off x="12303196" y="1580503"/>
            <a:ext cx="3871627" cy="2853111"/>
          </a:xfrm>
          <a:custGeom>
            <a:avLst/>
            <a:gdLst/>
            <a:ahLst/>
            <a:cxnLst/>
            <a:rect r="r" b="b" t="t" l="l"/>
            <a:pathLst>
              <a:path h="2853111" w="3871627">
                <a:moveTo>
                  <a:pt x="0" y="0"/>
                </a:moveTo>
                <a:lnTo>
                  <a:pt x="3871628" y="0"/>
                </a:lnTo>
                <a:lnTo>
                  <a:pt x="3871628" y="2853111"/>
                </a:lnTo>
                <a:lnTo>
                  <a:pt x="0" y="2853111"/>
                </a:lnTo>
                <a:lnTo>
                  <a:pt x="0" y="0"/>
                </a:lnTo>
                <a:close/>
              </a:path>
            </a:pathLst>
          </a:custGeom>
          <a:blipFill>
            <a:blip r:embed="rId3"/>
            <a:stretch>
              <a:fillRect l="0" t="0" r="0" b="0"/>
            </a:stretch>
          </a:blipFill>
        </p:spPr>
      </p:sp>
      <p:sp>
        <p:nvSpPr>
          <p:cNvPr name="TextBox 4" id="4"/>
          <p:cNvSpPr txBox="true"/>
          <p:nvPr/>
        </p:nvSpPr>
        <p:spPr>
          <a:xfrm rot="0">
            <a:off x="5082480" y="303847"/>
            <a:ext cx="4061520"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EVIDENCIAS</a:t>
            </a:r>
          </a:p>
        </p:txBody>
      </p:sp>
      <p:sp>
        <p:nvSpPr>
          <p:cNvPr name="TextBox 5" id="5"/>
          <p:cNvSpPr txBox="true"/>
          <p:nvPr/>
        </p:nvSpPr>
        <p:spPr>
          <a:xfrm rot="0">
            <a:off x="4672718" y="1162434"/>
            <a:ext cx="9743655" cy="7970520"/>
          </a:xfrm>
          <a:prstGeom prst="rect">
            <a:avLst/>
          </a:prstGeom>
        </p:spPr>
        <p:txBody>
          <a:bodyPr anchor="t" rtlCol="false" tIns="0" lIns="0" bIns="0" rIns="0">
            <a:spAutoFit/>
          </a:bodyPr>
          <a:lstStyle/>
          <a:p>
            <a:pPr algn="just">
              <a:lnSpc>
                <a:spcPts val="4860"/>
              </a:lnSpc>
            </a:pP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Evidencia de flujo Jira</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Carta Gantt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Incremento del Software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Product Backlog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Backlog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Gráfica de trabajo hecho</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Tablero Kanban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Impedimentos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planning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Review</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Retrospective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Registro de daily meeting</a:t>
            </a:r>
          </a:p>
        </p:txBody>
      </p:sp>
      <p:sp>
        <p:nvSpPr>
          <p:cNvPr name="Freeform 6" id="6"/>
          <p:cNvSpPr/>
          <p:nvPr/>
        </p:nvSpPr>
        <p:spPr>
          <a:xfrm flipH="true" flipV="false" rot="-10800000">
            <a:off x="-610548"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4"/>
            <a:stretch>
              <a:fillRect l="-8200" t="-1174" r="0" b="-1174"/>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949149"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2"/>
            <a:stretch>
              <a:fillRect l="-8200" t="-1174" r="0" b="-1174"/>
            </a:stretch>
          </a:blipFill>
        </p:spPr>
      </p:sp>
      <p:graphicFrame>
        <p:nvGraphicFramePr>
          <p:cNvPr name="Object 3" id="3"/>
          <p:cNvGraphicFramePr/>
          <p:nvPr/>
        </p:nvGraphicFramePr>
        <p:xfrm>
          <a:off x="329940" y="1285878"/>
          <a:ext cx="17993336" cy="9781128"/>
        </p:xfrm>
        <a:graphic>
          <a:graphicData uri="http://schemas.openxmlformats.org/presentationml/2006/ole">
            <p:oleObj imgW="21590000" imgH="13373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6634832" y="73842"/>
            <a:ext cx="5018336" cy="1068705"/>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nva Sans Bold"/>
                <a:ea typeface="Canva Sans Bold"/>
                <a:cs typeface="Canva Sans Bold"/>
                <a:sym typeface="Canva Sans Bold"/>
              </a:rPr>
              <a:t>Presupuesto</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9222" y="809060"/>
            <a:ext cx="12058060" cy="9356913"/>
          </a:xfrm>
          <a:custGeom>
            <a:avLst/>
            <a:gdLst/>
            <a:ahLst/>
            <a:cxnLst/>
            <a:rect r="r" b="b" t="t" l="l"/>
            <a:pathLst>
              <a:path h="9356913" w="12058060">
                <a:moveTo>
                  <a:pt x="0" y="0"/>
                </a:moveTo>
                <a:lnTo>
                  <a:pt x="12058060" y="0"/>
                </a:lnTo>
                <a:lnTo>
                  <a:pt x="12058060" y="9356913"/>
                </a:lnTo>
                <a:lnTo>
                  <a:pt x="0" y="9356913"/>
                </a:lnTo>
                <a:lnTo>
                  <a:pt x="0" y="0"/>
                </a:lnTo>
                <a:close/>
              </a:path>
            </a:pathLst>
          </a:custGeom>
          <a:blipFill>
            <a:blip r:embed="rId2"/>
            <a:stretch>
              <a:fillRect l="0" t="0" r="0" b="0"/>
            </a:stretch>
          </a:blipFill>
        </p:spPr>
      </p:sp>
      <p:sp>
        <p:nvSpPr>
          <p:cNvPr name="Freeform 3" id="3"/>
          <p:cNvSpPr/>
          <p:nvPr/>
        </p:nvSpPr>
        <p:spPr>
          <a:xfrm flipH="false" flipV="false" rot="0">
            <a:off x="14480066" y="9377466"/>
            <a:ext cx="998815" cy="907673"/>
          </a:xfrm>
          <a:custGeom>
            <a:avLst/>
            <a:gdLst/>
            <a:ahLst/>
            <a:cxnLst/>
            <a:rect r="r" b="b" t="t" l="l"/>
            <a:pathLst>
              <a:path h="907673" w="998815">
                <a:moveTo>
                  <a:pt x="0" y="0"/>
                </a:moveTo>
                <a:lnTo>
                  <a:pt x="998815" y="0"/>
                </a:lnTo>
                <a:lnTo>
                  <a:pt x="998815" y="907673"/>
                </a:lnTo>
                <a:lnTo>
                  <a:pt x="0" y="9076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862211" y="-207018"/>
            <a:ext cx="4752082" cy="1094740"/>
          </a:xfrm>
          <a:prstGeom prst="rect">
            <a:avLst/>
          </a:prstGeom>
        </p:spPr>
        <p:txBody>
          <a:bodyPr anchor="t" rtlCol="false" tIns="0" lIns="0" bIns="0" rIns="0">
            <a:spAutoFit/>
          </a:bodyPr>
          <a:lstStyle/>
          <a:p>
            <a:pPr algn="ctr">
              <a:lnSpc>
                <a:spcPts val="8959"/>
              </a:lnSpc>
            </a:pPr>
            <a:r>
              <a:rPr lang="en-US" sz="6399" b="true">
                <a:solidFill>
                  <a:srgbClr val="000000"/>
                </a:solidFill>
                <a:latin typeface="Open Sans Bold"/>
                <a:ea typeface="Open Sans Bold"/>
                <a:cs typeface="Open Sans Bold"/>
                <a:sym typeface="Open Sans Bold"/>
              </a:rPr>
              <a:t>Carta Gantt</a:t>
            </a:r>
          </a:p>
        </p:txBody>
      </p:sp>
      <p:sp>
        <p:nvSpPr>
          <p:cNvPr name="Freeform 5" id="5"/>
          <p:cNvSpPr/>
          <p:nvPr/>
        </p:nvSpPr>
        <p:spPr>
          <a:xfrm flipH="true" flipV="false" rot="-10800000">
            <a:off x="-1045892"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5"/>
            <a:stretch>
              <a:fillRect l="-8200" t="-1174" r="0" b="-1174"/>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1273" y="69910"/>
            <a:ext cx="3024485"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0</a:t>
            </a:r>
          </a:p>
        </p:txBody>
      </p:sp>
      <p:sp>
        <p:nvSpPr>
          <p:cNvPr name="TextBox 3" id="3"/>
          <p:cNvSpPr txBox="true"/>
          <p:nvPr/>
        </p:nvSpPr>
        <p:spPr>
          <a:xfrm rot="0">
            <a:off x="6923068" y="1326773"/>
            <a:ext cx="9982625" cy="501015"/>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libri (MS) Bold"/>
                <a:ea typeface="Calibri (MS) Bold"/>
                <a:cs typeface="Calibri (MS) Bold"/>
                <a:sym typeface="Calibri (MS) Bold"/>
              </a:rPr>
              <a:t>OBJETIVO: </a:t>
            </a:r>
            <a:r>
              <a:rPr lang="en-US" b="true" sz="2700">
                <a:solidFill>
                  <a:srgbClr val="000000"/>
                </a:solidFill>
                <a:latin typeface="Calibri (MS) Bold"/>
                <a:ea typeface="Calibri (MS) Bold"/>
                <a:cs typeface="Calibri (MS) Bold"/>
                <a:sym typeface="Calibri (MS) Bold"/>
              </a:rPr>
              <a:t>FORMALIZACIÓN DEL PROYECTO Y TOMA DE REQUISITOS</a:t>
            </a:r>
          </a:p>
        </p:txBody>
      </p:sp>
      <p:sp>
        <p:nvSpPr>
          <p:cNvPr name="TextBox 4" id="4"/>
          <p:cNvSpPr txBox="true"/>
          <p:nvPr/>
        </p:nvSpPr>
        <p:spPr>
          <a:xfrm rot="0">
            <a:off x="1321273" y="1148140"/>
            <a:ext cx="2719239" cy="679648"/>
          </a:xfrm>
          <a:prstGeom prst="rect">
            <a:avLst/>
          </a:prstGeom>
        </p:spPr>
        <p:txBody>
          <a:bodyPr anchor="t" rtlCol="false" tIns="0" lIns="0" bIns="0" rIns="0">
            <a:spAutoFit/>
          </a:bodyPr>
          <a:lstStyle/>
          <a:p>
            <a:pPr algn="ctr">
              <a:lnSpc>
                <a:spcPts val="5064"/>
              </a:lnSpc>
            </a:pPr>
            <a:r>
              <a:rPr lang="en-US" sz="3617" b="true">
                <a:solidFill>
                  <a:srgbClr val="000000"/>
                </a:solidFill>
                <a:latin typeface="Calibri (MS) Bold"/>
                <a:ea typeface="Calibri (MS) Bold"/>
                <a:cs typeface="Calibri (MS) Bold"/>
                <a:sym typeface="Calibri (MS) Bold"/>
              </a:rPr>
              <a:t>Sprint Backlog</a:t>
            </a:r>
          </a:p>
        </p:txBody>
      </p:sp>
      <p:sp>
        <p:nvSpPr>
          <p:cNvPr name="Freeform 5" id="5"/>
          <p:cNvSpPr/>
          <p:nvPr/>
        </p:nvSpPr>
        <p:spPr>
          <a:xfrm flipH="true" flipV="false" rot="0">
            <a:off x="16067067" y="-125609"/>
            <a:ext cx="3504842" cy="10631902"/>
          </a:xfrm>
          <a:custGeom>
            <a:avLst/>
            <a:gdLst/>
            <a:ahLst/>
            <a:cxnLst/>
            <a:rect r="r" b="b" t="t" l="l"/>
            <a:pathLst>
              <a:path h="10631902" w="3504842">
                <a:moveTo>
                  <a:pt x="3504842" y="0"/>
                </a:moveTo>
                <a:lnTo>
                  <a:pt x="0" y="0"/>
                </a:lnTo>
                <a:lnTo>
                  <a:pt x="0" y="10631902"/>
                </a:lnTo>
                <a:lnTo>
                  <a:pt x="3504842" y="10631902"/>
                </a:lnTo>
                <a:lnTo>
                  <a:pt x="3504842" y="0"/>
                </a:lnTo>
                <a:close/>
              </a:path>
            </a:pathLst>
          </a:custGeom>
          <a:blipFill>
            <a:blip r:embed="rId2"/>
            <a:stretch>
              <a:fillRect l="-2257" t="0" r="-36904"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18</a:t>
            </a:r>
          </a:p>
        </p:txBody>
      </p:sp>
      <p:sp>
        <p:nvSpPr>
          <p:cNvPr name="Freeform 7" id="7"/>
          <p:cNvSpPr/>
          <p:nvPr/>
        </p:nvSpPr>
        <p:spPr>
          <a:xfrm flipH="false" flipV="false" rot="0">
            <a:off x="654693" y="2213079"/>
            <a:ext cx="17164795" cy="7616878"/>
          </a:xfrm>
          <a:custGeom>
            <a:avLst/>
            <a:gdLst/>
            <a:ahLst/>
            <a:cxnLst/>
            <a:rect r="r" b="b" t="t" l="l"/>
            <a:pathLst>
              <a:path h="7616878" w="17164795">
                <a:moveTo>
                  <a:pt x="0" y="0"/>
                </a:moveTo>
                <a:lnTo>
                  <a:pt x="17164795" y="0"/>
                </a:lnTo>
                <a:lnTo>
                  <a:pt x="17164795" y="7616878"/>
                </a:lnTo>
                <a:lnTo>
                  <a:pt x="0" y="7616878"/>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2839" y="145064"/>
            <a:ext cx="7251470" cy="4834575"/>
          </a:xfrm>
          <a:custGeom>
            <a:avLst/>
            <a:gdLst/>
            <a:ahLst/>
            <a:cxnLst/>
            <a:rect r="r" b="b" t="t" l="l"/>
            <a:pathLst>
              <a:path h="4834575" w="7251470">
                <a:moveTo>
                  <a:pt x="0" y="0"/>
                </a:moveTo>
                <a:lnTo>
                  <a:pt x="7251470" y="0"/>
                </a:lnTo>
                <a:lnTo>
                  <a:pt x="7251470" y="4834576"/>
                </a:lnTo>
                <a:lnTo>
                  <a:pt x="0" y="4834576"/>
                </a:lnTo>
                <a:lnTo>
                  <a:pt x="0" y="0"/>
                </a:lnTo>
                <a:close/>
              </a:path>
            </a:pathLst>
          </a:custGeom>
          <a:blipFill>
            <a:blip r:embed="rId2"/>
            <a:stretch>
              <a:fillRect l="0" t="0" r="0" b="-129872"/>
            </a:stretch>
          </a:blipFill>
        </p:spPr>
      </p:sp>
      <p:sp>
        <p:nvSpPr>
          <p:cNvPr name="Freeform 3" id="3"/>
          <p:cNvSpPr/>
          <p:nvPr/>
        </p:nvSpPr>
        <p:spPr>
          <a:xfrm flipH="false" flipV="false" rot="0">
            <a:off x="1694337" y="5143500"/>
            <a:ext cx="15025391" cy="4828241"/>
          </a:xfrm>
          <a:custGeom>
            <a:avLst/>
            <a:gdLst/>
            <a:ahLst/>
            <a:cxnLst/>
            <a:rect r="r" b="b" t="t" l="l"/>
            <a:pathLst>
              <a:path h="4828241" w="15025391">
                <a:moveTo>
                  <a:pt x="0" y="0"/>
                </a:moveTo>
                <a:lnTo>
                  <a:pt x="15025391" y="0"/>
                </a:lnTo>
                <a:lnTo>
                  <a:pt x="15025391" y="4828241"/>
                </a:lnTo>
                <a:lnTo>
                  <a:pt x="0" y="4828241"/>
                </a:lnTo>
                <a:lnTo>
                  <a:pt x="0" y="0"/>
                </a:lnTo>
                <a:close/>
              </a:path>
            </a:pathLst>
          </a:custGeom>
          <a:blipFill>
            <a:blip r:embed="rId3"/>
            <a:stretch>
              <a:fillRect l="0" t="-13976" r="0" b="0"/>
            </a:stretch>
          </a:blipFill>
        </p:spPr>
      </p:sp>
      <p:sp>
        <p:nvSpPr>
          <p:cNvPr name="TextBox 4" id="4"/>
          <p:cNvSpPr txBox="true"/>
          <p:nvPr/>
        </p:nvSpPr>
        <p:spPr>
          <a:xfrm rot="0">
            <a:off x="5339710" y="-24662"/>
            <a:ext cx="5231904"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Tablero Kanban</a:t>
            </a:r>
          </a:p>
        </p:txBody>
      </p:sp>
      <p:sp>
        <p:nvSpPr>
          <p:cNvPr name="TextBox 5" id="5"/>
          <p:cNvSpPr txBox="true"/>
          <p:nvPr/>
        </p:nvSpPr>
        <p:spPr>
          <a:xfrm rot="0">
            <a:off x="1694337" y="3905885"/>
            <a:ext cx="827023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Gráfica de trabajo hecho</a:t>
            </a:r>
          </a:p>
        </p:txBody>
      </p:sp>
      <p:sp>
        <p:nvSpPr>
          <p:cNvPr name="Freeform 6" id="6"/>
          <p:cNvSpPr/>
          <p:nvPr/>
        </p:nvSpPr>
        <p:spPr>
          <a:xfrm flipH="true" flipV="false" rot="-10800000">
            <a:off x="-1137146"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4"/>
            <a:stretch>
              <a:fillRect l="-8200" t="-1174" r="0" b="-1174"/>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3356574" cy="10287000"/>
          </a:xfrm>
          <a:custGeom>
            <a:avLst/>
            <a:gdLst/>
            <a:ahLst/>
            <a:cxnLst/>
            <a:rect r="r" b="b" t="t" l="l"/>
            <a:pathLst>
              <a:path h="10287000" w="3356574">
                <a:moveTo>
                  <a:pt x="0" y="10287000"/>
                </a:moveTo>
                <a:lnTo>
                  <a:pt x="3356574" y="10287000"/>
                </a:lnTo>
                <a:lnTo>
                  <a:pt x="3356574" y="0"/>
                </a:lnTo>
                <a:lnTo>
                  <a:pt x="0" y="0"/>
                </a:lnTo>
                <a:lnTo>
                  <a:pt x="0" y="10287000"/>
                </a:lnTo>
                <a:close/>
              </a:path>
            </a:pathLst>
          </a:custGeom>
          <a:blipFill>
            <a:blip r:embed="rId2"/>
            <a:stretch>
              <a:fillRect l="-26900" t="-189" r="0" b="-189"/>
            </a:stretch>
          </a:blipFill>
        </p:spPr>
      </p:sp>
      <p:sp>
        <p:nvSpPr>
          <p:cNvPr name="TextBox 3" id="3"/>
          <p:cNvSpPr txBox="true"/>
          <p:nvPr/>
        </p:nvSpPr>
        <p:spPr>
          <a:xfrm rot="0">
            <a:off x="3356574" y="2047583"/>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01</a:t>
            </a:r>
          </a:p>
        </p:txBody>
      </p:sp>
      <p:sp>
        <p:nvSpPr>
          <p:cNvPr name="TextBox 4" id="4"/>
          <p:cNvSpPr txBox="true"/>
          <p:nvPr/>
        </p:nvSpPr>
        <p:spPr>
          <a:xfrm rot="0">
            <a:off x="4275824" y="2047583"/>
            <a:ext cx="5299535" cy="655320"/>
          </a:xfrm>
          <a:prstGeom prst="rect">
            <a:avLst/>
          </a:prstGeom>
        </p:spPr>
        <p:txBody>
          <a:bodyPr anchor="t" rtlCol="false" tIns="0" lIns="0" bIns="0" rIns="0">
            <a:spAutoFit/>
          </a:bodyPr>
          <a:lstStyle/>
          <a:p>
            <a:pPr algn="l">
              <a:lnSpc>
                <a:spcPts val="4860"/>
              </a:lnSpc>
            </a:pPr>
            <a:r>
              <a:rPr lang="en-US" sz="3600">
                <a:solidFill>
                  <a:srgbClr val="000000"/>
                </a:solidFill>
                <a:latin typeface="Calibri (MS)"/>
                <a:ea typeface="Calibri (MS)"/>
                <a:cs typeface="Calibri (MS)"/>
                <a:sym typeface="Calibri (MS)"/>
              </a:rPr>
              <a:t>Contexto</a:t>
            </a:r>
          </a:p>
        </p:txBody>
      </p:sp>
      <p:sp>
        <p:nvSpPr>
          <p:cNvPr name="TextBox 5" id="5"/>
          <p:cNvSpPr txBox="true"/>
          <p:nvPr/>
        </p:nvSpPr>
        <p:spPr>
          <a:xfrm rot="0">
            <a:off x="6925592" y="407378"/>
            <a:ext cx="5299535"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Contenido</a:t>
            </a:r>
          </a:p>
        </p:txBody>
      </p:sp>
      <p:sp>
        <p:nvSpPr>
          <p:cNvPr name="TextBox 6" id="6"/>
          <p:cNvSpPr txBox="true"/>
          <p:nvPr/>
        </p:nvSpPr>
        <p:spPr>
          <a:xfrm rot="0">
            <a:off x="3356574" y="335377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03</a:t>
            </a:r>
          </a:p>
        </p:txBody>
      </p:sp>
      <p:sp>
        <p:nvSpPr>
          <p:cNvPr name="TextBox 7" id="7"/>
          <p:cNvSpPr txBox="true"/>
          <p:nvPr/>
        </p:nvSpPr>
        <p:spPr>
          <a:xfrm rot="0">
            <a:off x="4275824" y="268130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Problema</a:t>
            </a:r>
          </a:p>
        </p:txBody>
      </p:sp>
      <p:sp>
        <p:nvSpPr>
          <p:cNvPr name="TextBox 8" id="8"/>
          <p:cNvSpPr txBox="true"/>
          <p:nvPr/>
        </p:nvSpPr>
        <p:spPr>
          <a:xfrm rot="0">
            <a:off x="3356574" y="604363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07</a:t>
            </a:r>
          </a:p>
        </p:txBody>
      </p:sp>
      <p:sp>
        <p:nvSpPr>
          <p:cNvPr name="TextBox 9" id="9"/>
          <p:cNvSpPr txBox="true"/>
          <p:nvPr/>
        </p:nvSpPr>
        <p:spPr>
          <a:xfrm rot="0">
            <a:off x="3356574" y="469870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05</a:t>
            </a:r>
          </a:p>
        </p:txBody>
      </p:sp>
      <p:sp>
        <p:nvSpPr>
          <p:cNvPr name="TextBox 10" id="10"/>
          <p:cNvSpPr txBox="true"/>
          <p:nvPr/>
        </p:nvSpPr>
        <p:spPr>
          <a:xfrm rot="0">
            <a:off x="4275824" y="740761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Modelo de datos</a:t>
            </a:r>
          </a:p>
        </p:txBody>
      </p:sp>
      <p:sp>
        <p:nvSpPr>
          <p:cNvPr name="TextBox 11" id="11"/>
          <p:cNvSpPr txBox="true"/>
          <p:nvPr/>
        </p:nvSpPr>
        <p:spPr>
          <a:xfrm rot="0">
            <a:off x="3356574" y="537116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06</a:t>
            </a:r>
          </a:p>
        </p:txBody>
      </p:sp>
      <p:sp>
        <p:nvSpPr>
          <p:cNvPr name="TextBox 12" id="12"/>
          <p:cNvSpPr txBox="true"/>
          <p:nvPr/>
        </p:nvSpPr>
        <p:spPr>
          <a:xfrm rot="0">
            <a:off x="11776217" y="481300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Presupuesto</a:t>
            </a:r>
          </a:p>
        </p:txBody>
      </p:sp>
      <p:sp>
        <p:nvSpPr>
          <p:cNvPr name="TextBox 13" id="13"/>
          <p:cNvSpPr txBox="true"/>
          <p:nvPr/>
        </p:nvSpPr>
        <p:spPr>
          <a:xfrm rot="0">
            <a:off x="3356574" y="402623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04</a:t>
            </a:r>
          </a:p>
        </p:txBody>
      </p:sp>
      <p:sp>
        <p:nvSpPr>
          <p:cNvPr name="TextBox 14" id="14"/>
          <p:cNvSpPr txBox="true"/>
          <p:nvPr/>
        </p:nvSpPr>
        <p:spPr>
          <a:xfrm rot="0">
            <a:off x="10953710" y="483205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14</a:t>
            </a:r>
          </a:p>
        </p:txBody>
      </p:sp>
      <p:sp>
        <p:nvSpPr>
          <p:cNvPr name="TextBox 15" id="15"/>
          <p:cNvSpPr txBox="true"/>
          <p:nvPr/>
        </p:nvSpPr>
        <p:spPr>
          <a:xfrm rot="0">
            <a:off x="4275824" y="402623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Solución</a:t>
            </a:r>
          </a:p>
        </p:txBody>
      </p:sp>
      <p:sp>
        <p:nvSpPr>
          <p:cNvPr name="TextBox 16" id="16"/>
          <p:cNvSpPr txBox="true"/>
          <p:nvPr/>
        </p:nvSpPr>
        <p:spPr>
          <a:xfrm rot="0">
            <a:off x="4275824" y="675419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Arquitectura</a:t>
            </a:r>
          </a:p>
        </p:txBody>
      </p:sp>
      <p:sp>
        <p:nvSpPr>
          <p:cNvPr name="TextBox 17" id="17"/>
          <p:cNvSpPr txBox="true"/>
          <p:nvPr/>
        </p:nvSpPr>
        <p:spPr>
          <a:xfrm rot="0">
            <a:off x="3356574" y="671609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08</a:t>
            </a:r>
          </a:p>
        </p:txBody>
      </p:sp>
      <p:sp>
        <p:nvSpPr>
          <p:cNvPr name="TextBox 18" id="18"/>
          <p:cNvSpPr txBox="true"/>
          <p:nvPr/>
        </p:nvSpPr>
        <p:spPr>
          <a:xfrm rot="0">
            <a:off x="11776217" y="2046944"/>
            <a:ext cx="5299535" cy="655320"/>
          </a:xfrm>
          <a:prstGeom prst="rect">
            <a:avLst/>
          </a:prstGeom>
        </p:spPr>
        <p:txBody>
          <a:bodyPr anchor="t" rtlCol="false" tIns="0" lIns="0" bIns="0" rIns="0">
            <a:spAutoFit/>
          </a:bodyPr>
          <a:lstStyle/>
          <a:p>
            <a:pPr algn="l">
              <a:lnSpc>
                <a:spcPts val="4860"/>
              </a:lnSpc>
            </a:pPr>
            <a:r>
              <a:rPr lang="en-US" sz="3600">
                <a:solidFill>
                  <a:srgbClr val="000000"/>
                </a:solidFill>
                <a:latin typeface="Calibri (MS)"/>
                <a:ea typeface="Calibri (MS)"/>
                <a:cs typeface="Calibri (MS)"/>
                <a:sym typeface="Calibri (MS)"/>
              </a:rPr>
              <a:t>Metodología</a:t>
            </a:r>
          </a:p>
        </p:txBody>
      </p:sp>
      <p:sp>
        <p:nvSpPr>
          <p:cNvPr name="TextBox 19" id="19"/>
          <p:cNvSpPr txBox="true"/>
          <p:nvPr/>
        </p:nvSpPr>
        <p:spPr>
          <a:xfrm rot="0">
            <a:off x="3356574" y="738856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09</a:t>
            </a:r>
          </a:p>
        </p:txBody>
      </p:sp>
      <p:sp>
        <p:nvSpPr>
          <p:cNvPr name="TextBox 20" id="20"/>
          <p:cNvSpPr txBox="true"/>
          <p:nvPr/>
        </p:nvSpPr>
        <p:spPr>
          <a:xfrm rot="0">
            <a:off x="11776217" y="283370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Roles</a:t>
            </a:r>
          </a:p>
        </p:txBody>
      </p:sp>
      <p:sp>
        <p:nvSpPr>
          <p:cNvPr name="TextBox 21" id="21"/>
          <p:cNvSpPr txBox="true"/>
          <p:nvPr/>
        </p:nvSpPr>
        <p:spPr>
          <a:xfrm rot="0">
            <a:off x="10953710" y="2047583"/>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10</a:t>
            </a:r>
          </a:p>
        </p:txBody>
      </p:sp>
      <p:sp>
        <p:nvSpPr>
          <p:cNvPr name="TextBox 22" id="22"/>
          <p:cNvSpPr txBox="true"/>
          <p:nvPr/>
        </p:nvSpPr>
        <p:spPr>
          <a:xfrm rot="0">
            <a:off x="11776217" y="3487124"/>
            <a:ext cx="3611260"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Sprints</a:t>
            </a:r>
          </a:p>
        </p:txBody>
      </p:sp>
      <p:sp>
        <p:nvSpPr>
          <p:cNvPr name="TextBox 23" id="23"/>
          <p:cNvSpPr txBox="true"/>
          <p:nvPr/>
        </p:nvSpPr>
        <p:spPr>
          <a:xfrm rot="0">
            <a:off x="10953710" y="2815298"/>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11</a:t>
            </a:r>
          </a:p>
        </p:txBody>
      </p:sp>
      <p:sp>
        <p:nvSpPr>
          <p:cNvPr name="TextBox 24" id="24"/>
          <p:cNvSpPr txBox="true"/>
          <p:nvPr/>
        </p:nvSpPr>
        <p:spPr>
          <a:xfrm rot="0">
            <a:off x="11776217" y="415958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Evidencias</a:t>
            </a:r>
          </a:p>
        </p:txBody>
      </p:sp>
      <p:sp>
        <p:nvSpPr>
          <p:cNvPr name="TextBox 25" id="25"/>
          <p:cNvSpPr txBox="true"/>
          <p:nvPr/>
        </p:nvSpPr>
        <p:spPr>
          <a:xfrm rot="0">
            <a:off x="10953710" y="348712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12</a:t>
            </a:r>
          </a:p>
        </p:txBody>
      </p:sp>
      <p:sp>
        <p:nvSpPr>
          <p:cNvPr name="TextBox 26" id="26"/>
          <p:cNvSpPr txBox="true"/>
          <p:nvPr/>
        </p:nvSpPr>
        <p:spPr>
          <a:xfrm rot="0">
            <a:off x="11776217" y="543625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Carta Gantt</a:t>
            </a:r>
          </a:p>
        </p:txBody>
      </p:sp>
      <p:sp>
        <p:nvSpPr>
          <p:cNvPr name="TextBox 27" id="27"/>
          <p:cNvSpPr txBox="true"/>
          <p:nvPr/>
        </p:nvSpPr>
        <p:spPr>
          <a:xfrm rot="0">
            <a:off x="10953710" y="415958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13</a:t>
            </a:r>
          </a:p>
        </p:txBody>
      </p:sp>
      <p:sp>
        <p:nvSpPr>
          <p:cNvPr name="TextBox 28" id="28"/>
          <p:cNvSpPr txBox="true"/>
          <p:nvPr/>
        </p:nvSpPr>
        <p:spPr>
          <a:xfrm rot="0">
            <a:off x="3356574" y="2681948"/>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02</a:t>
            </a:r>
          </a:p>
        </p:txBody>
      </p:sp>
      <p:sp>
        <p:nvSpPr>
          <p:cNvPr name="TextBox 29" id="29"/>
          <p:cNvSpPr txBox="true"/>
          <p:nvPr/>
        </p:nvSpPr>
        <p:spPr>
          <a:xfrm rot="0">
            <a:off x="4275824" y="329662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Necesidad</a:t>
            </a:r>
          </a:p>
        </p:txBody>
      </p:sp>
      <p:sp>
        <p:nvSpPr>
          <p:cNvPr name="TextBox 30" id="30"/>
          <p:cNvSpPr txBox="true"/>
          <p:nvPr/>
        </p:nvSpPr>
        <p:spPr>
          <a:xfrm rot="0">
            <a:off x="10953710" y="546641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15</a:t>
            </a:r>
          </a:p>
        </p:txBody>
      </p:sp>
      <p:sp>
        <p:nvSpPr>
          <p:cNvPr name="TextBox 31" id="31"/>
          <p:cNvSpPr txBox="true"/>
          <p:nvPr/>
        </p:nvSpPr>
        <p:spPr>
          <a:xfrm rot="0">
            <a:off x="10953710" y="613888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16</a:t>
            </a:r>
          </a:p>
        </p:txBody>
      </p:sp>
      <p:sp>
        <p:nvSpPr>
          <p:cNvPr name="TextBox 32" id="32"/>
          <p:cNvSpPr txBox="true"/>
          <p:nvPr/>
        </p:nvSpPr>
        <p:spPr>
          <a:xfrm rot="0">
            <a:off x="10953710" y="679229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17</a:t>
            </a:r>
          </a:p>
        </p:txBody>
      </p:sp>
      <p:sp>
        <p:nvSpPr>
          <p:cNvPr name="TextBox 33" id="33"/>
          <p:cNvSpPr txBox="true"/>
          <p:nvPr/>
        </p:nvSpPr>
        <p:spPr>
          <a:xfrm rot="0">
            <a:off x="11776217" y="747428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Conclusiones</a:t>
            </a:r>
          </a:p>
        </p:txBody>
      </p:sp>
      <p:sp>
        <p:nvSpPr>
          <p:cNvPr name="TextBox 34" id="34"/>
          <p:cNvSpPr txBox="true"/>
          <p:nvPr/>
        </p:nvSpPr>
        <p:spPr>
          <a:xfrm rot="0">
            <a:off x="4275824" y="4657433"/>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 Funcionales</a:t>
            </a:r>
          </a:p>
        </p:txBody>
      </p:sp>
      <p:sp>
        <p:nvSpPr>
          <p:cNvPr name="TextBox 35" id="35"/>
          <p:cNvSpPr txBox="true"/>
          <p:nvPr/>
        </p:nvSpPr>
        <p:spPr>
          <a:xfrm rot="0">
            <a:off x="4275824" y="538704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 No funcionales</a:t>
            </a:r>
          </a:p>
        </p:txBody>
      </p:sp>
      <p:sp>
        <p:nvSpPr>
          <p:cNvPr name="TextBox 36" id="36"/>
          <p:cNvSpPr txBox="true"/>
          <p:nvPr/>
        </p:nvSpPr>
        <p:spPr>
          <a:xfrm rot="0">
            <a:off x="4275824" y="601569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Épicas</a:t>
            </a:r>
          </a:p>
        </p:txBody>
      </p:sp>
      <p:sp>
        <p:nvSpPr>
          <p:cNvPr name="TextBox 37" id="37"/>
          <p:cNvSpPr txBox="true"/>
          <p:nvPr/>
        </p:nvSpPr>
        <p:spPr>
          <a:xfrm rot="0">
            <a:off x="11776217" y="613888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Evidencias por Sprint</a:t>
            </a:r>
          </a:p>
        </p:txBody>
      </p:sp>
      <p:sp>
        <p:nvSpPr>
          <p:cNvPr name="TextBox 38" id="38"/>
          <p:cNvSpPr txBox="true"/>
          <p:nvPr/>
        </p:nvSpPr>
        <p:spPr>
          <a:xfrm rot="0">
            <a:off x="10953710" y="747428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18</a:t>
            </a:r>
          </a:p>
        </p:txBody>
      </p:sp>
      <p:sp>
        <p:nvSpPr>
          <p:cNvPr name="TextBox 39" id="39"/>
          <p:cNvSpPr txBox="true"/>
          <p:nvPr/>
        </p:nvSpPr>
        <p:spPr>
          <a:xfrm rot="0">
            <a:off x="11776217" y="677324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Incremento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537" y="3457342"/>
            <a:ext cx="11477604" cy="5896619"/>
          </a:xfrm>
          <a:custGeom>
            <a:avLst/>
            <a:gdLst/>
            <a:ahLst/>
            <a:cxnLst/>
            <a:rect r="r" b="b" t="t" l="l"/>
            <a:pathLst>
              <a:path h="5896619" w="11477604">
                <a:moveTo>
                  <a:pt x="0" y="0"/>
                </a:moveTo>
                <a:lnTo>
                  <a:pt x="11477605" y="0"/>
                </a:lnTo>
                <a:lnTo>
                  <a:pt x="11477605" y="5896619"/>
                </a:lnTo>
                <a:lnTo>
                  <a:pt x="0" y="5896619"/>
                </a:lnTo>
                <a:lnTo>
                  <a:pt x="0" y="0"/>
                </a:lnTo>
                <a:close/>
              </a:path>
            </a:pathLst>
          </a:custGeom>
          <a:blipFill>
            <a:blip r:embed="rId2"/>
            <a:stretch>
              <a:fillRect l="0" t="0" r="0" b="0"/>
            </a:stretch>
          </a:blipFill>
        </p:spPr>
      </p:sp>
      <p:sp>
        <p:nvSpPr>
          <p:cNvPr name="TextBox 3" id="3"/>
          <p:cNvSpPr txBox="true"/>
          <p:nvPr/>
        </p:nvSpPr>
        <p:spPr>
          <a:xfrm rot="0">
            <a:off x="10467920" y="-163274"/>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1</a:t>
            </a:r>
          </a:p>
        </p:txBody>
      </p:sp>
      <p:sp>
        <p:nvSpPr>
          <p:cNvPr name="TextBox 4" id="4"/>
          <p:cNvSpPr txBox="true"/>
          <p:nvPr/>
        </p:nvSpPr>
        <p:spPr>
          <a:xfrm rot="0">
            <a:off x="6304285" y="1185051"/>
            <a:ext cx="11074450"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Desarrollar Frontend y servicio de certificación de cuentas </a:t>
            </a:r>
          </a:p>
        </p:txBody>
      </p:sp>
      <p:sp>
        <p:nvSpPr>
          <p:cNvPr name="TextBox 5" id="5"/>
          <p:cNvSpPr txBox="true"/>
          <p:nvPr/>
        </p:nvSpPr>
        <p:spPr>
          <a:xfrm rot="0">
            <a:off x="8556382" y="2589947"/>
            <a:ext cx="6790581" cy="588645"/>
          </a:xfrm>
          <a:prstGeom prst="rect">
            <a:avLst/>
          </a:prstGeom>
        </p:spPr>
        <p:txBody>
          <a:bodyPr anchor="t" rtlCol="false" tIns="0" lIns="0" bIns="0" rIns="0">
            <a:spAutoFit/>
          </a:bodyPr>
          <a:lstStyle/>
          <a:p>
            <a:pPr algn="ctr">
              <a:lnSpc>
                <a:spcPts val="4860"/>
              </a:lnSpc>
            </a:pPr>
            <a:r>
              <a:rPr lang="en-US" b="true" sz="3600">
                <a:solidFill>
                  <a:srgbClr val="000000"/>
                </a:solidFill>
                <a:latin typeface="Canva Sans Bold"/>
                <a:ea typeface="Canva Sans Bold"/>
                <a:cs typeface="Canva Sans Bold"/>
                <a:sym typeface="Canva Sans Bold"/>
              </a:rPr>
              <a:t>GRÁFICA DE TRABAJO HECHO</a:t>
            </a:r>
          </a:p>
        </p:txBody>
      </p:sp>
      <p:sp>
        <p:nvSpPr>
          <p:cNvPr name="Freeform 6" id="6"/>
          <p:cNvSpPr/>
          <p:nvPr/>
        </p:nvSpPr>
        <p:spPr>
          <a:xfrm flipH="true" flipV="false" rot="-10800000">
            <a:off x="-226807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3"/>
            <a:stretch>
              <a:fillRect l="-8200" t="-1174" r="0" b="-1174"/>
            </a:stretch>
          </a:blipFill>
        </p:spPr>
      </p:sp>
      <p:sp>
        <p:nvSpPr>
          <p:cNvPr name="TextBox 7" id="7"/>
          <p:cNvSpPr txBox="true"/>
          <p:nvPr/>
        </p:nvSpPr>
        <p:spPr>
          <a:xfrm rot="0">
            <a:off x="917392" y="2387064"/>
            <a:ext cx="5982891" cy="588645"/>
          </a:xfrm>
          <a:prstGeom prst="rect">
            <a:avLst/>
          </a:prstGeom>
        </p:spPr>
        <p:txBody>
          <a:bodyPr anchor="t" rtlCol="false" tIns="0" lIns="0" bIns="0" rIns="0">
            <a:spAutoFit/>
          </a:bodyPr>
          <a:lstStyle/>
          <a:p>
            <a:pPr algn="ctr">
              <a:lnSpc>
                <a:spcPts val="4860"/>
              </a:lnSpc>
            </a:pPr>
            <a:r>
              <a:rPr lang="en-US" b="true" sz="3600">
                <a:solidFill>
                  <a:srgbClr val="000000"/>
                </a:solidFill>
                <a:latin typeface="Canva Sans Bold"/>
                <a:ea typeface="Canva Sans Bold"/>
                <a:cs typeface="Canva Sans Bold"/>
                <a:sym typeface="Canva Sans Bold"/>
              </a:rPr>
              <a:t>EVIDENCIA DE FLUJO JIRA</a:t>
            </a:r>
          </a:p>
        </p:txBody>
      </p:sp>
      <p:sp>
        <p:nvSpPr>
          <p:cNvPr name="Freeform 8" id="8"/>
          <p:cNvSpPr/>
          <p:nvPr/>
        </p:nvSpPr>
        <p:spPr>
          <a:xfrm flipH="false" flipV="false" rot="0">
            <a:off x="1565627" y="3117611"/>
            <a:ext cx="4586795" cy="7169389"/>
          </a:xfrm>
          <a:custGeom>
            <a:avLst/>
            <a:gdLst/>
            <a:ahLst/>
            <a:cxnLst/>
            <a:rect r="r" b="b" t="t" l="l"/>
            <a:pathLst>
              <a:path h="7169389" w="4586795">
                <a:moveTo>
                  <a:pt x="0" y="0"/>
                </a:moveTo>
                <a:lnTo>
                  <a:pt x="4586794" y="0"/>
                </a:lnTo>
                <a:lnTo>
                  <a:pt x="4586794" y="7169389"/>
                </a:lnTo>
                <a:lnTo>
                  <a:pt x="0" y="7169389"/>
                </a:lnTo>
                <a:lnTo>
                  <a:pt x="0" y="0"/>
                </a:lnTo>
                <a:close/>
              </a:path>
            </a:pathLst>
          </a:custGeom>
          <a:blipFill>
            <a:blip r:embed="rId4"/>
            <a:stretch>
              <a:fillRect l="0" t="0" r="0" b="0"/>
            </a:stretch>
          </a:blipFill>
        </p:spPr>
      </p:sp>
      <p:sp>
        <p:nvSpPr>
          <p:cNvPr name="TextBox 9" id="9"/>
          <p:cNvSpPr txBox="true"/>
          <p:nvPr/>
        </p:nvSpPr>
        <p:spPr>
          <a:xfrm rot="0">
            <a:off x="360747" y="9645483"/>
            <a:ext cx="739378"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11197" y="8156037"/>
            <a:ext cx="9331330" cy="2204527"/>
          </a:xfrm>
          <a:custGeom>
            <a:avLst/>
            <a:gdLst/>
            <a:ahLst/>
            <a:cxnLst/>
            <a:rect r="r" b="b" t="t" l="l"/>
            <a:pathLst>
              <a:path h="2204527" w="9331330">
                <a:moveTo>
                  <a:pt x="0" y="0"/>
                </a:moveTo>
                <a:lnTo>
                  <a:pt x="9331330" y="0"/>
                </a:lnTo>
                <a:lnTo>
                  <a:pt x="9331330" y="2204526"/>
                </a:lnTo>
                <a:lnTo>
                  <a:pt x="0" y="2204526"/>
                </a:lnTo>
                <a:lnTo>
                  <a:pt x="0" y="0"/>
                </a:lnTo>
                <a:close/>
              </a:path>
            </a:pathLst>
          </a:custGeom>
          <a:blipFill>
            <a:blip r:embed="rId2"/>
            <a:stretch>
              <a:fillRect l="0" t="0" r="0" b="0"/>
            </a:stretch>
          </a:blipFill>
        </p:spPr>
      </p:sp>
      <p:sp>
        <p:nvSpPr>
          <p:cNvPr name="TextBox 3" id="3"/>
          <p:cNvSpPr txBox="true"/>
          <p:nvPr/>
        </p:nvSpPr>
        <p:spPr>
          <a:xfrm rot="0">
            <a:off x="6866037" y="120326"/>
            <a:ext cx="4555927" cy="588645"/>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nva Sans Bold"/>
                <a:ea typeface="Canva Sans Bold"/>
                <a:cs typeface="Canva Sans Bold"/>
                <a:sym typeface="Canva Sans Bold"/>
              </a:rPr>
              <a:t>PRODUCT BACKLOG</a:t>
            </a:r>
          </a:p>
        </p:txBody>
      </p:sp>
      <p:sp>
        <p:nvSpPr>
          <p:cNvPr name="Freeform 4" id="4"/>
          <p:cNvSpPr/>
          <p:nvPr/>
        </p:nvSpPr>
        <p:spPr>
          <a:xfrm flipH="true" flipV="false" rot="-10800000">
            <a:off x="-949149"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3"/>
            <a:stretch>
              <a:fillRect l="-8200" t="-1174" r="0" b="-1174"/>
            </a:stretch>
          </a:blipFill>
        </p:spPr>
      </p:sp>
      <p:sp>
        <p:nvSpPr>
          <p:cNvPr name="Freeform 5" id="5"/>
          <p:cNvSpPr/>
          <p:nvPr/>
        </p:nvSpPr>
        <p:spPr>
          <a:xfrm flipH="false" flipV="false" rot="0">
            <a:off x="1318930" y="698387"/>
            <a:ext cx="15626453" cy="7793694"/>
          </a:xfrm>
          <a:custGeom>
            <a:avLst/>
            <a:gdLst/>
            <a:ahLst/>
            <a:cxnLst/>
            <a:rect r="r" b="b" t="t" l="l"/>
            <a:pathLst>
              <a:path h="7793694" w="15626453">
                <a:moveTo>
                  <a:pt x="0" y="0"/>
                </a:moveTo>
                <a:lnTo>
                  <a:pt x="15626453" y="0"/>
                </a:lnTo>
                <a:lnTo>
                  <a:pt x="15626453" y="7793693"/>
                </a:lnTo>
                <a:lnTo>
                  <a:pt x="0" y="7793693"/>
                </a:lnTo>
                <a:lnTo>
                  <a:pt x="0" y="0"/>
                </a:lnTo>
                <a:close/>
              </a:path>
            </a:pathLst>
          </a:custGeom>
          <a:blipFill>
            <a:blip r:embed="rId4"/>
            <a:stretch>
              <a:fillRect l="0" t="0" r="0"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29451" y="329530"/>
            <a:ext cx="14278264" cy="8031524"/>
          </a:xfrm>
          <a:custGeom>
            <a:avLst/>
            <a:gdLst/>
            <a:ahLst/>
            <a:cxnLst/>
            <a:rect r="r" b="b" t="t" l="l"/>
            <a:pathLst>
              <a:path h="8031524" w="14278264">
                <a:moveTo>
                  <a:pt x="0" y="0"/>
                </a:moveTo>
                <a:lnTo>
                  <a:pt x="14278264" y="0"/>
                </a:lnTo>
                <a:lnTo>
                  <a:pt x="14278264" y="8031523"/>
                </a:lnTo>
                <a:lnTo>
                  <a:pt x="0" y="8031523"/>
                </a:lnTo>
                <a:lnTo>
                  <a:pt x="0" y="0"/>
                </a:lnTo>
                <a:close/>
              </a:path>
            </a:pathLst>
          </a:custGeom>
          <a:blipFill>
            <a:blip r:embed="rId2"/>
            <a:stretch>
              <a:fillRect l="0" t="0" r="0" b="0"/>
            </a:stretch>
          </a:blipFill>
        </p:spPr>
      </p:sp>
      <p:sp>
        <p:nvSpPr>
          <p:cNvPr name="Freeform 3" id="3"/>
          <p:cNvSpPr/>
          <p:nvPr/>
        </p:nvSpPr>
        <p:spPr>
          <a:xfrm flipH="false" flipV="false" rot="0">
            <a:off x="4229451" y="8361053"/>
            <a:ext cx="14278264" cy="1302892"/>
          </a:xfrm>
          <a:custGeom>
            <a:avLst/>
            <a:gdLst/>
            <a:ahLst/>
            <a:cxnLst/>
            <a:rect r="r" b="b" t="t" l="l"/>
            <a:pathLst>
              <a:path h="1302892" w="14278264">
                <a:moveTo>
                  <a:pt x="0" y="0"/>
                </a:moveTo>
                <a:lnTo>
                  <a:pt x="14278264" y="0"/>
                </a:lnTo>
                <a:lnTo>
                  <a:pt x="14278264" y="1302892"/>
                </a:lnTo>
                <a:lnTo>
                  <a:pt x="0" y="1302892"/>
                </a:lnTo>
                <a:lnTo>
                  <a:pt x="0" y="0"/>
                </a:lnTo>
                <a:close/>
              </a:path>
            </a:pathLst>
          </a:custGeom>
          <a:blipFill>
            <a:blip r:embed="rId3"/>
            <a:stretch>
              <a:fillRect l="0" t="0" r="0" b="0"/>
            </a:stretch>
          </a:blipFill>
        </p:spPr>
      </p:sp>
      <p:sp>
        <p:nvSpPr>
          <p:cNvPr name="TextBox 4" id="4"/>
          <p:cNvSpPr txBox="true"/>
          <p:nvPr/>
        </p:nvSpPr>
        <p:spPr>
          <a:xfrm rot="0">
            <a:off x="165566" y="5280106"/>
            <a:ext cx="3973116" cy="588645"/>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nva Sans Bold"/>
                <a:ea typeface="Canva Sans Bold"/>
                <a:cs typeface="Canva Sans Bold"/>
                <a:sym typeface="Canva Sans Bold"/>
              </a:rPr>
              <a:t>SPRINT BACKLOG</a:t>
            </a:r>
          </a:p>
        </p:txBody>
      </p:sp>
      <p:sp>
        <p:nvSpPr>
          <p:cNvPr name="Freeform 5" id="5"/>
          <p:cNvSpPr/>
          <p:nvPr/>
        </p:nvSpPr>
        <p:spPr>
          <a:xfrm flipH="true" flipV="false" rot="-10800000">
            <a:off x="-143324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4"/>
            <a:stretch>
              <a:fillRect l="-8200" t="-1174" r="0" b="-1174"/>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457410" y="0"/>
            <a:ext cx="4719161" cy="10287000"/>
          </a:xfrm>
          <a:custGeom>
            <a:avLst/>
            <a:gdLst/>
            <a:ahLst/>
            <a:cxnLst/>
            <a:rect r="r" b="b" t="t" l="l"/>
            <a:pathLst>
              <a:path h="10287000" w="4719161">
                <a:moveTo>
                  <a:pt x="0" y="10287000"/>
                </a:moveTo>
                <a:lnTo>
                  <a:pt x="4719161" y="10287000"/>
                </a:lnTo>
                <a:lnTo>
                  <a:pt x="4719161" y="0"/>
                </a:lnTo>
                <a:lnTo>
                  <a:pt x="0" y="0"/>
                </a:lnTo>
                <a:lnTo>
                  <a:pt x="0" y="10287000"/>
                </a:lnTo>
                <a:close/>
              </a:path>
            </a:pathLst>
          </a:custGeom>
          <a:blipFill>
            <a:blip r:embed="rId2"/>
            <a:stretch>
              <a:fillRect l="0" t="0" r="0" b="0"/>
            </a:stretch>
          </a:blipFill>
        </p:spPr>
      </p:sp>
      <p:sp>
        <p:nvSpPr>
          <p:cNvPr name="Freeform 3" id="3"/>
          <p:cNvSpPr/>
          <p:nvPr/>
        </p:nvSpPr>
        <p:spPr>
          <a:xfrm flipH="false" flipV="false" rot="0">
            <a:off x="3261751" y="1688266"/>
            <a:ext cx="12937119" cy="8004843"/>
          </a:xfrm>
          <a:custGeom>
            <a:avLst/>
            <a:gdLst/>
            <a:ahLst/>
            <a:cxnLst/>
            <a:rect r="r" b="b" t="t" l="l"/>
            <a:pathLst>
              <a:path h="8004843" w="12937119">
                <a:moveTo>
                  <a:pt x="0" y="0"/>
                </a:moveTo>
                <a:lnTo>
                  <a:pt x="12937119" y="0"/>
                </a:lnTo>
                <a:lnTo>
                  <a:pt x="12937119" y="8004842"/>
                </a:lnTo>
                <a:lnTo>
                  <a:pt x="0" y="8004842"/>
                </a:lnTo>
                <a:lnTo>
                  <a:pt x="0" y="0"/>
                </a:lnTo>
                <a:close/>
              </a:path>
            </a:pathLst>
          </a:custGeom>
          <a:blipFill>
            <a:blip r:embed="rId3"/>
            <a:stretch>
              <a:fillRect l="0" t="0" r="0" b="0"/>
            </a:stretch>
          </a:blipFill>
        </p:spPr>
      </p:sp>
      <p:sp>
        <p:nvSpPr>
          <p:cNvPr name="TextBox 4" id="4"/>
          <p:cNvSpPr txBox="true"/>
          <p:nvPr/>
        </p:nvSpPr>
        <p:spPr>
          <a:xfrm rot="0">
            <a:off x="5973217" y="303847"/>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62626" y="973455"/>
            <a:ext cx="13562747" cy="8697112"/>
          </a:xfrm>
          <a:custGeom>
            <a:avLst/>
            <a:gdLst/>
            <a:ahLst/>
            <a:cxnLst/>
            <a:rect r="r" b="b" t="t" l="l"/>
            <a:pathLst>
              <a:path h="8697112" w="13562747">
                <a:moveTo>
                  <a:pt x="0" y="0"/>
                </a:moveTo>
                <a:lnTo>
                  <a:pt x="13562748" y="0"/>
                </a:lnTo>
                <a:lnTo>
                  <a:pt x="13562748" y="8697112"/>
                </a:lnTo>
                <a:lnTo>
                  <a:pt x="0" y="8697112"/>
                </a:lnTo>
                <a:lnTo>
                  <a:pt x="0" y="0"/>
                </a:lnTo>
                <a:close/>
              </a:path>
            </a:pathLst>
          </a:custGeom>
          <a:blipFill>
            <a:blip r:embed="rId2"/>
            <a:stretch>
              <a:fillRect l="0" t="0" r="0" b="0"/>
            </a:stretch>
          </a:blipFill>
        </p:spPr>
      </p:sp>
      <p:sp>
        <p:nvSpPr>
          <p:cNvPr name="Freeform 3" id="3"/>
          <p:cNvSpPr/>
          <p:nvPr/>
        </p:nvSpPr>
        <p:spPr>
          <a:xfrm flipH="false" flipV="false" rot="0">
            <a:off x="2135705" y="9681732"/>
            <a:ext cx="14388234" cy="575529"/>
          </a:xfrm>
          <a:custGeom>
            <a:avLst/>
            <a:gdLst/>
            <a:ahLst/>
            <a:cxnLst/>
            <a:rect r="r" b="b" t="t" l="l"/>
            <a:pathLst>
              <a:path h="575529" w="14388234">
                <a:moveTo>
                  <a:pt x="0" y="0"/>
                </a:moveTo>
                <a:lnTo>
                  <a:pt x="14388234" y="0"/>
                </a:lnTo>
                <a:lnTo>
                  <a:pt x="14388234" y="575530"/>
                </a:lnTo>
                <a:lnTo>
                  <a:pt x="0" y="575530"/>
                </a:lnTo>
                <a:lnTo>
                  <a:pt x="0" y="0"/>
                </a:lnTo>
                <a:close/>
              </a:path>
            </a:pathLst>
          </a:custGeom>
          <a:blipFill>
            <a:blip r:embed="rId3"/>
            <a:stretch>
              <a:fillRect l="0" t="0" r="0" b="0"/>
            </a:stretch>
          </a:blipFill>
        </p:spPr>
      </p:sp>
      <p:sp>
        <p:nvSpPr>
          <p:cNvPr name="TextBox 4" id="4"/>
          <p:cNvSpPr txBox="true"/>
          <p:nvPr/>
        </p:nvSpPr>
        <p:spPr>
          <a:xfrm rot="0">
            <a:off x="10370579" y="212407"/>
            <a:ext cx="6532381" cy="742950"/>
          </a:xfrm>
          <a:prstGeom prst="rect">
            <a:avLst/>
          </a:prstGeom>
        </p:spPr>
        <p:txBody>
          <a:bodyPr anchor="t" rtlCol="false" tIns="0" lIns="0" bIns="0" rIns="0">
            <a:spAutoFit/>
          </a:bodyPr>
          <a:lstStyle/>
          <a:p>
            <a:pPr algn="ctr">
              <a:lnSpc>
                <a:spcPts val="5399"/>
              </a:lnSpc>
            </a:pPr>
            <a:r>
              <a:rPr lang="en-US" b="true" sz="3999">
                <a:solidFill>
                  <a:srgbClr val="000000"/>
                </a:solidFill>
                <a:latin typeface="Calibri (MS) Bold"/>
                <a:ea typeface="Calibri (MS) Bold"/>
                <a:cs typeface="Calibri (MS) Bold"/>
                <a:sym typeface="Calibri (MS) Bold"/>
              </a:rPr>
              <a:t>IMPEDIMENTOS</a:t>
            </a:r>
          </a:p>
        </p:txBody>
      </p:sp>
      <p:sp>
        <p:nvSpPr>
          <p:cNvPr name="Freeform 5" id="5"/>
          <p:cNvSpPr/>
          <p:nvPr/>
        </p:nvSpPr>
        <p:spPr>
          <a:xfrm flipH="true" flipV="false" rot="-10800000">
            <a:off x="-3312205" y="0"/>
            <a:ext cx="4552281" cy="10453385"/>
          </a:xfrm>
          <a:custGeom>
            <a:avLst/>
            <a:gdLst/>
            <a:ahLst/>
            <a:cxnLst/>
            <a:rect r="r" b="b" t="t" l="l"/>
            <a:pathLst>
              <a:path h="10453385" w="4552281">
                <a:moveTo>
                  <a:pt x="4552281" y="0"/>
                </a:moveTo>
                <a:lnTo>
                  <a:pt x="0" y="0"/>
                </a:lnTo>
                <a:lnTo>
                  <a:pt x="0" y="10453385"/>
                </a:lnTo>
                <a:lnTo>
                  <a:pt x="4552281" y="10453385"/>
                </a:lnTo>
                <a:lnTo>
                  <a:pt x="4552281" y="0"/>
                </a:lnTo>
                <a:close/>
              </a:path>
            </a:pathLst>
          </a:custGeom>
          <a:blipFill>
            <a:blip r:embed="rId4"/>
            <a:stretch>
              <a:fillRect l="-8200" t="-1356" r="0" b="-1356"/>
            </a:stretch>
          </a:blipFill>
        </p:spPr>
      </p:sp>
      <p:sp>
        <p:nvSpPr>
          <p:cNvPr name="TextBox 6" id="6"/>
          <p:cNvSpPr txBox="true"/>
          <p:nvPr/>
        </p:nvSpPr>
        <p:spPr>
          <a:xfrm rot="0">
            <a:off x="2468523" y="212407"/>
            <a:ext cx="11168246" cy="742950"/>
          </a:xfrm>
          <a:prstGeom prst="rect">
            <a:avLst/>
          </a:prstGeom>
        </p:spPr>
        <p:txBody>
          <a:bodyPr anchor="t" rtlCol="false" tIns="0" lIns="0" bIns="0" rIns="0">
            <a:spAutoFit/>
          </a:bodyPr>
          <a:lstStyle/>
          <a:p>
            <a:pPr algn="l">
              <a:lnSpc>
                <a:spcPts val="5399"/>
              </a:lnSpc>
            </a:pPr>
            <a:r>
              <a:rPr lang="en-US" b="true" sz="3999">
                <a:solidFill>
                  <a:srgbClr val="000000"/>
                </a:solidFill>
                <a:latin typeface="Calibri (MS) Bold"/>
                <a:ea typeface="Calibri (MS) Bold"/>
                <a:cs typeface="Calibri (MS) Bold"/>
                <a:sym typeface="Calibri (MS) Bold"/>
              </a:rPr>
              <a:t>REGISTRO DE DAILY MEETINGS</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9202" y="661798"/>
            <a:ext cx="12105041" cy="1392080"/>
          </a:xfrm>
          <a:custGeom>
            <a:avLst/>
            <a:gdLst/>
            <a:ahLst/>
            <a:cxnLst/>
            <a:rect r="r" b="b" t="t" l="l"/>
            <a:pathLst>
              <a:path h="1392080" w="12105041">
                <a:moveTo>
                  <a:pt x="0" y="0"/>
                </a:moveTo>
                <a:lnTo>
                  <a:pt x="12105041" y="0"/>
                </a:lnTo>
                <a:lnTo>
                  <a:pt x="12105041" y="1392080"/>
                </a:lnTo>
                <a:lnTo>
                  <a:pt x="0" y="1392080"/>
                </a:lnTo>
                <a:lnTo>
                  <a:pt x="0" y="0"/>
                </a:lnTo>
                <a:close/>
              </a:path>
            </a:pathLst>
          </a:custGeom>
          <a:blipFill>
            <a:blip r:embed="rId2"/>
            <a:stretch>
              <a:fillRect l="0" t="0" r="0" b="0"/>
            </a:stretch>
          </a:blipFill>
        </p:spPr>
      </p:sp>
      <p:sp>
        <p:nvSpPr>
          <p:cNvPr name="Freeform 3" id="3"/>
          <p:cNvSpPr/>
          <p:nvPr/>
        </p:nvSpPr>
        <p:spPr>
          <a:xfrm flipH="false" flipV="false" rot="0">
            <a:off x="3403999" y="2053878"/>
            <a:ext cx="12155447" cy="501412"/>
          </a:xfrm>
          <a:custGeom>
            <a:avLst/>
            <a:gdLst/>
            <a:ahLst/>
            <a:cxnLst/>
            <a:rect r="r" b="b" t="t" l="l"/>
            <a:pathLst>
              <a:path h="501412" w="12155447">
                <a:moveTo>
                  <a:pt x="0" y="0"/>
                </a:moveTo>
                <a:lnTo>
                  <a:pt x="12155447" y="0"/>
                </a:lnTo>
                <a:lnTo>
                  <a:pt x="12155447" y="501412"/>
                </a:lnTo>
                <a:lnTo>
                  <a:pt x="0" y="501412"/>
                </a:lnTo>
                <a:lnTo>
                  <a:pt x="0" y="0"/>
                </a:lnTo>
                <a:close/>
              </a:path>
            </a:pathLst>
          </a:custGeom>
          <a:blipFill>
            <a:blip r:embed="rId3"/>
            <a:stretch>
              <a:fillRect l="0" t="0" r="0" b="0"/>
            </a:stretch>
          </a:blipFill>
        </p:spPr>
      </p:sp>
      <p:sp>
        <p:nvSpPr>
          <p:cNvPr name="Freeform 4" id="4"/>
          <p:cNvSpPr/>
          <p:nvPr/>
        </p:nvSpPr>
        <p:spPr>
          <a:xfrm flipH="false" flipV="false" rot="0">
            <a:off x="3429202" y="3822820"/>
            <a:ext cx="12155447" cy="2233563"/>
          </a:xfrm>
          <a:custGeom>
            <a:avLst/>
            <a:gdLst/>
            <a:ahLst/>
            <a:cxnLst/>
            <a:rect r="r" b="b" t="t" l="l"/>
            <a:pathLst>
              <a:path h="2233563" w="12155447">
                <a:moveTo>
                  <a:pt x="0" y="0"/>
                </a:moveTo>
                <a:lnTo>
                  <a:pt x="12155447" y="0"/>
                </a:lnTo>
                <a:lnTo>
                  <a:pt x="12155447" y="2233564"/>
                </a:lnTo>
                <a:lnTo>
                  <a:pt x="0" y="2233564"/>
                </a:lnTo>
                <a:lnTo>
                  <a:pt x="0" y="0"/>
                </a:lnTo>
                <a:close/>
              </a:path>
            </a:pathLst>
          </a:custGeom>
          <a:blipFill>
            <a:blip r:embed="rId4"/>
            <a:stretch>
              <a:fillRect l="0" t="0" r="0" b="0"/>
            </a:stretch>
          </a:blipFill>
        </p:spPr>
      </p:sp>
      <p:sp>
        <p:nvSpPr>
          <p:cNvPr name="Freeform 5" id="5"/>
          <p:cNvSpPr/>
          <p:nvPr/>
        </p:nvSpPr>
        <p:spPr>
          <a:xfrm flipH="false" flipV="false" rot="0">
            <a:off x="3378796" y="7733250"/>
            <a:ext cx="12155447" cy="1732151"/>
          </a:xfrm>
          <a:custGeom>
            <a:avLst/>
            <a:gdLst/>
            <a:ahLst/>
            <a:cxnLst/>
            <a:rect r="r" b="b" t="t" l="l"/>
            <a:pathLst>
              <a:path h="1732151" w="12155447">
                <a:moveTo>
                  <a:pt x="0" y="0"/>
                </a:moveTo>
                <a:lnTo>
                  <a:pt x="12155447" y="0"/>
                </a:lnTo>
                <a:lnTo>
                  <a:pt x="12155447" y="1732152"/>
                </a:lnTo>
                <a:lnTo>
                  <a:pt x="0" y="1732152"/>
                </a:lnTo>
                <a:lnTo>
                  <a:pt x="0" y="0"/>
                </a:lnTo>
                <a:close/>
              </a:path>
            </a:pathLst>
          </a:custGeom>
          <a:blipFill>
            <a:blip r:embed="rId5"/>
            <a:stretch>
              <a:fillRect l="0" t="0" r="0" b="0"/>
            </a:stretch>
          </a:blipFill>
        </p:spPr>
      </p:sp>
      <p:sp>
        <p:nvSpPr>
          <p:cNvPr name="Freeform 6" id="6"/>
          <p:cNvSpPr/>
          <p:nvPr/>
        </p:nvSpPr>
        <p:spPr>
          <a:xfrm flipH="false" flipV="false" rot="0">
            <a:off x="3378796" y="9579702"/>
            <a:ext cx="12155447" cy="455829"/>
          </a:xfrm>
          <a:custGeom>
            <a:avLst/>
            <a:gdLst/>
            <a:ahLst/>
            <a:cxnLst/>
            <a:rect r="r" b="b" t="t" l="l"/>
            <a:pathLst>
              <a:path h="455829" w="12155447">
                <a:moveTo>
                  <a:pt x="0" y="0"/>
                </a:moveTo>
                <a:lnTo>
                  <a:pt x="12155447" y="0"/>
                </a:lnTo>
                <a:lnTo>
                  <a:pt x="12155447" y="455829"/>
                </a:lnTo>
                <a:lnTo>
                  <a:pt x="0" y="455829"/>
                </a:lnTo>
                <a:lnTo>
                  <a:pt x="0" y="0"/>
                </a:lnTo>
                <a:close/>
              </a:path>
            </a:pathLst>
          </a:custGeom>
          <a:blipFill>
            <a:blip r:embed="rId6"/>
            <a:stretch>
              <a:fillRect l="0" t="0" r="0" b="0"/>
            </a:stretch>
          </a:blipFill>
        </p:spPr>
      </p:sp>
      <p:sp>
        <p:nvSpPr>
          <p:cNvPr name="Freeform 7" id="7"/>
          <p:cNvSpPr/>
          <p:nvPr/>
        </p:nvSpPr>
        <p:spPr>
          <a:xfrm flipH="false" flipV="false" rot="0">
            <a:off x="3403999" y="6208784"/>
            <a:ext cx="12205853" cy="442462"/>
          </a:xfrm>
          <a:custGeom>
            <a:avLst/>
            <a:gdLst/>
            <a:ahLst/>
            <a:cxnLst/>
            <a:rect r="r" b="b" t="t" l="l"/>
            <a:pathLst>
              <a:path h="442462" w="12205853">
                <a:moveTo>
                  <a:pt x="0" y="0"/>
                </a:moveTo>
                <a:lnTo>
                  <a:pt x="12205853" y="0"/>
                </a:lnTo>
                <a:lnTo>
                  <a:pt x="12205853" y="442462"/>
                </a:lnTo>
                <a:lnTo>
                  <a:pt x="0" y="442462"/>
                </a:lnTo>
                <a:lnTo>
                  <a:pt x="0" y="0"/>
                </a:lnTo>
                <a:close/>
              </a:path>
            </a:pathLst>
          </a:custGeom>
          <a:blipFill>
            <a:blip r:embed="rId7"/>
            <a:stretch>
              <a:fillRect l="0" t="0" r="0" b="0"/>
            </a:stretch>
          </a:blipFill>
        </p:spPr>
      </p:sp>
      <p:sp>
        <p:nvSpPr>
          <p:cNvPr name="TextBox 8" id="8"/>
          <p:cNvSpPr txBox="true"/>
          <p:nvPr/>
        </p:nvSpPr>
        <p:spPr>
          <a:xfrm rot="0">
            <a:off x="7377658" y="3017885"/>
            <a:ext cx="4500116"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RETROSPECTIVE</a:t>
            </a:r>
          </a:p>
        </p:txBody>
      </p:sp>
      <p:sp>
        <p:nvSpPr>
          <p:cNvPr name="TextBox 9" id="9"/>
          <p:cNvSpPr txBox="true"/>
          <p:nvPr/>
        </p:nvSpPr>
        <p:spPr>
          <a:xfrm rot="0">
            <a:off x="8022836" y="25314"/>
            <a:ext cx="3499991"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PLANNING</a:t>
            </a:r>
          </a:p>
        </p:txBody>
      </p:sp>
      <p:sp>
        <p:nvSpPr>
          <p:cNvPr name="TextBox 10" id="10"/>
          <p:cNvSpPr txBox="true"/>
          <p:nvPr/>
        </p:nvSpPr>
        <p:spPr>
          <a:xfrm rot="0">
            <a:off x="8447449" y="7032614"/>
            <a:ext cx="2979688"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REVIEW</a:t>
            </a:r>
          </a:p>
        </p:txBody>
      </p:sp>
      <p:sp>
        <p:nvSpPr>
          <p:cNvPr name="Freeform 11" id="11"/>
          <p:cNvSpPr/>
          <p:nvPr/>
        </p:nvSpPr>
        <p:spPr>
          <a:xfrm flipH="true" flipV="false" rot="-10800000">
            <a:off x="-1106956"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8"/>
            <a:stretch>
              <a:fillRect l="-8200" t="-1174" r="0" b="-1174"/>
            </a:stretch>
          </a:blipFill>
        </p:spPr>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756005" y="219293"/>
            <a:ext cx="4719161" cy="10631902"/>
          </a:xfrm>
          <a:custGeom>
            <a:avLst/>
            <a:gdLst/>
            <a:ahLst/>
            <a:cxnLst/>
            <a:rect r="r" b="b" t="t" l="l"/>
            <a:pathLst>
              <a:path h="10631902" w="4719161">
                <a:moveTo>
                  <a:pt x="4719161" y="0"/>
                </a:moveTo>
                <a:lnTo>
                  <a:pt x="0" y="0"/>
                </a:lnTo>
                <a:lnTo>
                  <a:pt x="0" y="10631901"/>
                </a:lnTo>
                <a:lnTo>
                  <a:pt x="4719161" y="10631901"/>
                </a:lnTo>
                <a:lnTo>
                  <a:pt x="4719161" y="0"/>
                </a:lnTo>
                <a:close/>
              </a:path>
            </a:pathLst>
          </a:custGeom>
          <a:blipFill>
            <a:blip r:embed="rId2"/>
            <a:stretch>
              <a:fillRect l="-1676" t="0" r="-1676" b="0"/>
            </a:stretch>
          </a:blipFill>
        </p:spPr>
      </p:sp>
      <p:sp>
        <p:nvSpPr>
          <p:cNvPr name="Freeform 3" id="3"/>
          <p:cNvSpPr/>
          <p:nvPr/>
        </p:nvSpPr>
        <p:spPr>
          <a:xfrm flipH="false" flipV="false" rot="0">
            <a:off x="0" y="4033031"/>
            <a:ext cx="18288000" cy="4046220"/>
          </a:xfrm>
          <a:custGeom>
            <a:avLst/>
            <a:gdLst/>
            <a:ahLst/>
            <a:cxnLst/>
            <a:rect r="r" b="b" t="t" l="l"/>
            <a:pathLst>
              <a:path h="4046220" w="18288000">
                <a:moveTo>
                  <a:pt x="0" y="0"/>
                </a:moveTo>
                <a:lnTo>
                  <a:pt x="18288000" y="0"/>
                </a:lnTo>
                <a:lnTo>
                  <a:pt x="18288000" y="4046220"/>
                </a:lnTo>
                <a:lnTo>
                  <a:pt x="0" y="4046220"/>
                </a:lnTo>
                <a:lnTo>
                  <a:pt x="0" y="0"/>
                </a:lnTo>
                <a:close/>
              </a:path>
            </a:pathLst>
          </a:custGeom>
          <a:blipFill>
            <a:blip r:embed="rId3"/>
            <a:stretch>
              <a:fillRect l="0" t="0" r="0" b="0"/>
            </a:stretch>
          </a:blipFill>
        </p:spPr>
      </p:sp>
      <p:sp>
        <p:nvSpPr>
          <p:cNvPr name="TextBox 4" id="4"/>
          <p:cNvSpPr txBox="true"/>
          <p:nvPr/>
        </p:nvSpPr>
        <p:spPr>
          <a:xfrm rot="0">
            <a:off x="1130933" y="330518"/>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2</a:t>
            </a:r>
          </a:p>
        </p:txBody>
      </p:sp>
      <p:sp>
        <p:nvSpPr>
          <p:cNvPr name="TextBox 5" id="5"/>
          <p:cNvSpPr txBox="true"/>
          <p:nvPr/>
        </p:nvSpPr>
        <p:spPr>
          <a:xfrm rot="0">
            <a:off x="6344617" y="2781254"/>
            <a:ext cx="5598765" cy="655320"/>
          </a:xfrm>
          <a:prstGeom prst="rect">
            <a:avLst/>
          </a:prstGeom>
        </p:spPr>
        <p:txBody>
          <a:bodyPr anchor="t" rtlCol="false" tIns="0" lIns="0" bIns="0" rIns="0">
            <a:spAutoFit/>
          </a:bodyPr>
          <a:lstStyle/>
          <a:p>
            <a:pPr algn="ctr">
              <a:lnSpc>
                <a:spcPts val="4860"/>
              </a:lnSpc>
            </a:pPr>
            <a:r>
              <a:rPr lang="en-US" b="true" sz="3600">
                <a:solidFill>
                  <a:srgbClr val="000000"/>
                </a:solidFill>
                <a:latin typeface="Calibri (MS) Bold"/>
                <a:ea typeface="Calibri (MS) Bold"/>
                <a:cs typeface="Calibri (MS) Bold"/>
                <a:sym typeface="Calibri (MS) Bold"/>
              </a:rPr>
              <a:t>GRÁFICA DE TRABAJO HECHO</a:t>
            </a:r>
          </a:p>
        </p:txBody>
      </p:sp>
      <p:sp>
        <p:nvSpPr>
          <p:cNvPr name="TextBox 6" id="6"/>
          <p:cNvSpPr txBox="true"/>
          <p:nvPr/>
        </p:nvSpPr>
        <p:spPr>
          <a:xfrm rot="0">
            <a:off x="6205810" y="482918"/>
            <a:ext cx="9762234" cy="12649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GESTIÓN DE PROPIEDADES E INTEGRACIÓN DE SISTEMA DE GEOLOCALIZACIÓN</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6115858" y="1440210"/>
            <a:ext cx="6056285" cy="8543348"/>
          </a:xfrm>
          <a:custGeom>
            <a:avLst/>
            <a:gdLst/>
            <a:ahLst/>
            <a:cxnLst/>
            <a:rect r="r" b="b" t="t" l="l"/>
            <a:pathLst>
              <a:path h="8543348" w="6056285">
                <a:moveTo>
                  <a:pt x="0" y="0"/>
                </a:moveTo>
                <a:lnTo>
                  <a:pt x="6056284" y="0"/>
                </a:lnTo>
                <a:lnTo>
                  <a:pt x="6056284" y="8543348"/>
                </a:lnTo>
                <a:lnTo>
                  <a:pt x="0" y="8543348"/>
                </a:lnTo>
                <a:lnTo>
                  <a:pt x="0" y="0"/>
                </a:lnTo>
                <a:close/>
              </a:path>
            </a:pathLst>
          </a:custGeom>
          <a:blipFill>
            <a:blip r:embed="rId3"/>
            <a:stretch>
              <a:fillRect l="0" t="0" r="0" b="0"/>
            </a:stretch>
          </a:blipFill>
        </p:spPr>
      </p:sp>
      <p:sp>
        <p:nvSpPr>
          <p:cNvPr name="TextBox 4" id="4"/>
          <p:cNvSpPr txBox="true"/>
          <p:nvPr/>
        </p:nvSpPr>
        <p:spPr>
          <a:xfrm rot="0">
            <a:off x="4840635" y="-8521"/>
            <a:ext cx="8606730" cy="1211580"/>
          </a:xfrm>
          <a:prstGeom prst="rect">
            <a:avLst/>
          </a:prstGeom>
        </p:spPr>
        <p:txBody>
          <a:bodyPr anchor="t" rtlCol="false" tIns="0" lIns="0" bIns="0" rIns="0">
            <a:spAutoFit/>
          </a:bodyPr>
          <a:lstStyle/>
          <a:p>
            <a:pPr algn="ctr">
              <a:lnSpc>
                <a:spcPts val="8639"/>
              </a:lnSpc>
            </a:pPr>
            <a:r>
              <a:rPr lang="en-US" b="true" sz="6399">
                <a:solidFill>
                  <a:srgbClr val="000000"/>
                </a:solidFill>
                <a:latin typeface="Calibri (MS) Bold"/>
                <a:ea typeface="Calibri (MS) Bold"/>
                <a:cs typeface="Calibri (MS) Bold"/>
                <a:sym typeface="Calibri (MS) Bold"/>
              </a:rPr>
              <a:t>EVIDENCIA DE FLUJO JIRA</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250716" y="4117373"/>
            <a:ext cx="15384780" cy="2000021"/>
          </a:xfrm>
          <a:custGeom>
            <a:avLst/>
            <a:gdLst/>
            <a:ahLst/>
            <a:cxnLst/>
            <a:rect r="r" b="b" t="t" l="l"/>
            <a:pathLst>
              <a:path h="2000021" w="15384780">
                <a:moveTo>
                  <a:pt x="0" y="0"/>
                </a:moveTo>
                <a:lnTo>
                  <a:pt x="15384780" y="0"/>
                </a:lnTo>
                <a:lnTo>
                  <a:pt x="15384780" y="2000021"/>
                </a:lnTo>
                <a:lnTo>
                  <a:pt x="0" y="2000021"/>
                </a:lnTo>
                <a:lnTo>
                  <a:pt x="0" y="0"/>
                </a:lnTo>
                <a:close/>
              </a:path>
            </a:pathLst>
          </a:custGeom>
          <a:blipFill>
            <a:blip r:embed="rId3"/>
            <a:stretch>
              <a:fillRect l="0" t="0" r="0" b="0"/>
            </a:stretch>
          </a:blipFill>
        </p:spPr>
      </p:sp>
      <p:sp>
        <p:nvSpPr>
          <p:cNvPr name="TextBox 4" id="4"/>
          <p:cNvSpPr txBox="true"/>
          <p:nvPr/>
        </p:nvSpPr>
        <p:spPr>
          <a:xfrm rot="0">
            <a:off x="5553435" y="587693"/>
            <a:ext cx="669741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PRODUCT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0" y="1447442"/>
            <a:ext cx="18288000" cy="8046720"/>
          </a:xfrm>
          <a:custGeom>
            <a:avLst/>
            <a:gdLst/>
            <a:ahLst/>
            <a:cxnLst/>
            <a:rect r="r" b="b" t="t" l="l"/>
            <a:pathLst>
              <a:path h="8046720" w="18288000">
                <a:moveTo>
                  <a:pt x="0" y="0"/>
                </a:moveTo>
                <a:lnTo>
                  <a:pt x="18288000" y="0"/>
                </a:lnTo>
                <a:lnTo>
                  <a:pt x="18288000" y="8046720"/>
                </a:lnTo>
                <a:lnTo>
                  <a:pt x="0" y="8046720"/>
                </a:lnTo>
                <a:lnTo>
                  <a:pt x="0" y="0"/>
                </a:lnTo>
                <a:close/>
              </a:path>
            </a:pathLst>
          </a:custGeom>
          <a:blipFill>
            <a:blip r:embed="rId3"/>
            <a:stretch>
              <a:fillRect l="0" t="0" r="0" b="0"/>
            </a:stretch>
          </a:blipFill>
        </p:spPr>
      </p:sp>
      <p:sp>
        <p:nvSpPr>
          <p:cNvPr name="TextBox 4" id="4"/>
          <p:cNvSpPr txBox="true"/>
          <p:nvPr/>
        </p:nvSpPr>
        <p:spPr>
          <a:xfrm rot="0">
            <a:off x="6236568" y="-18832"/>
            <a:ext cx="581486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5475867" y="0"/>
            <a:ext cx="2812133" cy="10287000"/>
          </a:xfrm>
          <a:custGeom>
            <a:avLst/>
            <a:gdLst/>
            <a:ahLst/>
            <a:cxnLst/>
            <a:rect r="r" b="b" t="t" l="l"/>
            <a:pathLst>
              <a:path h="10287000" w="2812133">
                <a:moveTo>
                  <a:pt x="2812133" y="10287000"/>
                </a:moveTo>
                <a:lnTo>
                  <a:pt x="0" y="10287000"/>
                </a:lnTo>
                <a:lnTo>
                  <a:pt x="0" y="0"/>
                </a:lnTo>
                <a:lnTo>
                  <a:pt x="2812133" y="0"/>
                </a:lnTo>
                <a:lnTo>
                  <a:pt x="2812133" y="10287000"/>
                </a:lnTo>
                <a:close/>
              </a:path>
            </a:pathLst>
          </a:custGeom>
          <a:blipFill>
            <a:blip r:embed="rId2"/>
            <a:stretch>
              <a:fillRect l="-68271" t="0" r="0" b="0"/>
            </a:stretch>
          </a:blipFill>
        </p:spPr>
      </p:sp>
      <p:sp>
        <p:nvSpPr>
          <p:cNvPr name="Freeform 3" id="3"/>
          <p:cNvSpPr/>
          <p:nvPr/>
        </p:nvSpPr>
        <p:spPr>
          <a:xfrm flipH="false" flipV="false" rot="0">
            <a:off x="872864" y="6889597"/>
            <a:ext cx="3553432" cy="3024859"/>
          </a:xfrm>
          <a:custGeom>
            <a:avLst/>
            <a:gdLst/>
            <a:ahLst/>
            <a:cxnLst/>
            <a:rect r="r" b="b" t="t" l="l"/>
            <a:pathLst>
              <a:path h="3024859" w="3553432">
                <a:moveTo>
                  <a:pt x="0" y="0"/>
                </a:moveTo>
                <a:lnTo>
                  <a:pt x="3553431" y="0"/>
                </a:lnTo>
                <a:lnTo>
                  <a:pt x="3553431" y="3024858"/>
                </a:lnTo>
                <a:lnTo>
                  <a:pt x="0" y="3024858"/>
                </a:lnTo>
                <a:lnTo>
                  <a:pt x="0" y="0"/>
                </a:lnTo>
                <a:close/>
              </a:path>
            </a:pathLst>
          </a:custGeom>
          <a:blipFill>
            <a:blip r:embed="rId3"/>
            <a:stretch>
              <a:fillRect l="0" t="0" r="0" b="0"/>
            </a:stretch>
          </a:blipFill>
        </p:spPr>
      </p:sp>
      <p:grpSp>
        <p:nvGrpSpPr>
          <p:cNvPr name="Group 4" id="4"/>
          <p:cNvGrpSpPr/>
          <p:nvPr/>
        </p:nvGrpSpPr>
        <p:grpSpPr>
          <a:xfrm rot="0">
            <a:off x="2951165" y="1690363"/>
            <a:ext cx="12013159" cy="4406955"/>
            <a:chOff x="0" y="0"/>
            <a:chExt cx="16017545" cy="5875940"/>
          </a:xfrm>
        </p:grpSpPr>
        <p:sp>
          <p:nvSpPr>
            <p:cNvPr name="TextBox 5" id="5"/>
            <p:cNvSpPr txBox="true"/>
            <p:nvPr/>
          </p:nvSpPr>
          <p:spPr>
            <a:xfrm rot="0">
              <a:off x="0" y="-238125"/>
              <a:ext cx="16017545" cy="1536065"/>
            </a:xfrm>
            <a:prstGeom prst="rect">
              <a:avLst/>
            </a:prstGeom>
          </p:spPr>
          <p:txBody>
            <a:bodyPr anchor="t" rtlCol="false" tIns="0" lIns="0" bIns="0" rIns="0">
              <a:spAutoFit/>
            </a:bodyPr>
            <a:lstStyle/>
            <a:p>
              <a:pPr algn="just">
                <a:lnSpc>
                  <a:spcPts val="8639"/>
                </a:lnSpc>
              </a:pPr>
              <a:r>
                <a:rPr lang="en-US" sz="6399" b="true">
                  <a:solidFill>
                    <a:srgbClr val="000000"/>
                  </a:solidFill>
                  <a:latin typeface="Calibri (MS) Bold"/>
                  <a:ea typeface="Calibri (MS) Bold"/>
                  <a:cs typeface="Calibri (MS) Bold"/>
                  <a:sym typeface="Calibri (MS) Bold"/>
                </a:rPr>
                <a:t>Contexto</a:t>
              </a:r>
            </a:p>
          </p:txBody>
        </p:sp>
        <p:sp>
          <p:nvSpPr>
            <p:cNvPr name="TextBox 6" id="6"/>
            <p:cNvSpPr txBox="true"/>
            <p:nvPr/>
          </p:nvSpPr>
          <p:spPr>
            <a:xfrm rot="0">
              <a:off x="0" y="1789080"/>
              <a:ext cx="16017545" cy="408686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60"/>
                </a:lnSpc>
              </a:pPr>
            </a:p>
          </p:txBody>
        </p:sp>
      </p:grpSp>
      <p:sp>
        <p:nvSpPr>
          <p:cNvPr name="Freeform 7" id="7"/>
          <p:cNvSpPr/>
          <p:nvPr/>
        </p:nvSpPr>
        <p:spPr>
          <a:xfrm flipH="false" flipV="false" rot="0">
            <a:off x="12729863" y="5789142"/>
            <a:ext cx="5266274" cy="3469158"/>
          </a:xfrm>
          <a:custGeom>
            <a:avLst/>
            <a:gdLst/>
            <a:ahLst/>
            <a:cxnLst/>
            <a:rect r="r" b="b" t="t" l="l"/>
            <a:pathLst>
              <a:path h="3469158" w="5266274">
                <a:moveTo>
                  <a:pt x="0" y="0"/>
                </a:moveTo>
                <a:lnTo>
                  <a:pt x="5266274" y="0"/>
                </a:lnTo>
                <a:lnTo>
                  <a:pt x="5266274" y="3469158"/>
                </a:lnTo>
                <a:lnTo>
                  <a:pt x="0" y="3469158"/>
                </a:lnTo>
                <a:lnTo>
                  <a:pt x="0" y="0"/>
                </a:lnTo>
                <a:close/>
              </a:path>
            </a:pathLst>
          </a:custGeom>
          <a:blipFill>
            <a:blip r:embed="rId4"/>
            <a:stretch>
              <a:fillRect l="0" t="0" r="0" b="0"/>
            </a:stretch>
          </a:blipFill>
        </p:spPr>
      </p:sp>
      <p:sp>
        <p:nvSpPr>
          <p:cNvPr name="TextBox 8" id="8"/>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0" y="2190213"/>
            <a:ext cx="18288000" cy="6583680"/>
          </a:xfrm>
          <a:custGeom>
            <a:avLst/>
            <a:gdLst/>
            <a:ahLst/>
            <a:cxnLst/>
            <a:rect r="r" b="b" t="t" l="l"/>
            <a:pathLst>
              <a:path h="6583680" w="18288000">
                <a:moveTo>
                  <a:pt x="0" y="0"/>
                </a:moveTo>
                <a:lnTo>
                  <a:pt x="18288000" y="0"/>
                </a:lnTo>
                <a:lnTo>
                  <a:pt x="18288000" y="6583680"/>
                </a:lnTo>
                <a:lnTo>
                  <a:pt x="0" y="6583680"/>
                </a:lnTo>
                <a:lnTo>
                  <a:pt x="0" y="0"/>
                </a:lnTo>
                <a:close/>
              </a:path>
            </a:pathLst>
          </a:custGeom>
          <a:blipFill>
            <a:blip r:embed="rId3"/>
            <a:stretch>
              <a:fillRect l="0" t="0" r="0" b="0"/>
            </a:stretch>
          </a:blipFill>
        </p:spPr>
      </p:sp>
      <p:sp>
        <p:nvSpPr>
          <p:cNvPr name="TextBox 4" id="4"/>
          <p:cNvSpPr txBox="true"/>
          <p:nvPr/>
        </p:nvSpPr>
        <p:spPr>
          <a:xfrm rot="0">
            <a:off x="5741247" y="303847"/>
            <a:ext cx="6805505"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4071837" y="1028700"/>
            <a:ext cx="10355777" cy="9604983"/>
          </a:xfrm>
          <a:custGeom>
            <a:avLst/>
            <a:gdLst/>
            <a:ahLst/>
            <a:cxnLst/>
            <a:rect r="r" b="b" t="t" l="l"/>
            <a:pathLst>
              <a:path h="9604983" w="10355777">
                <a:moveTo>
                  <a:pt x="0" y="0"/>
                </a:moveTo>
                <a:lnTo>
                  <a:pt x="10355777" y="0"/>
                </a:lnTo>
                <a:lnTo>
                  <a:pt x="10355777" y="9604983"/>
                </a:lnTo>
                <a:lnTo>
                  <a:pt x="0" y="9604983"/>
                </a:lnTo>
                <a:lnTo>
                  <a:pt x="0" y="0"/>
                </a:lnTo>
                <a:close/>
              </a:path>
            </a:pathLst>
          </a:custGeom>
          <a:blipFill>
            <a:blip r:embed="rId3"/>
            <a:stretch>
              <a:fillRect l="0" t="0" r="0" b="0"/>
            </a:stretch>
          </a:blipFill>
        </p:spPr>
      </p:sp>
      <p:sp>
        <p:nvSpPr>
          <p:cNvPr name="TextBox 4" id="4"/>
          <p:cNvSpPr txBox="true"/>
          <p:nvPr/>
        </p:nvSpPr>
        <p:spPr>
          <a:xfrm rot="0">
            <a:off x="5973217" y="-159995"/>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488129" y="0"/>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599527" y="1326911"/>
            <a:ext cx="16836987" cy="8208031"/>
          </a:xfrm>
          <a:custGeom>
            <a:avLst/>
            <a:gdLst/>
            <a:ahLst/>
            <a:cxnLst/>
            <a:rect r="r" b="b" t="t" l="l"/>
            <a:pathLst>
              <a:path h="8208031" w="16836987">
                <a:moveTo>
                  <a:pt x="0" y="0"/>
                </a:moveTo>
                <a:lnTo>
                  <a:pt x="16836986" y="0"/>
                </a:lnTo>
                <a:lnTo>
                  <a:pt x="16836986" y="8208031"/>
                </a:lnTo>
                <a:lnTo>
                  <a:pt x="0" y="8208031"/>
                </a:lnTo>
                <a:lnTo>
                  <a:pt x="0" y="0"/>
                </a:lnTo>
                <a:close/>
              </a:path>
            </a:pathLst>
          </a:custGeom>
          <a:blipFill>
            <a:blip r:embed="rId3"/>
            <a:stretch>
              <a:fillRect l="0" t="0" r="0" b="0"/>
            </a:stretch>
          </a:blipFill>
        </p:spPr>
      </p:sp>
      <p:sp>
        <p:nvSpPr>
          <p:cNvPr name="TextBox 4" id="4"/>
          <p:cNvSpPr txBox="true"/>
          <p:nvPr/>
        </p:nvSpPr>
        <p:spPr>
          <a:xfrm rot="0">
            <a:off x="599527" y="301942"/>
            <a:ext cx="13190691" cy="742950"/>
          </a:xfrm>
          <a:prstGeom prst="rect">
            <a:avLst/>
          </a:prstGeom>
        </p:spPr>
        <p:txBody>
          <a:bodyPr anchor="t" rtlCol="false" tIns="0" lIns="0" bIns="0" rIns="0">
            <a:spAutoFit/>
          </a:bodyPr>
          <a:lstStyle/>
          <a:p>
            <a:pPr algn="l">
              <a:lnSpc>
                <a:spcPts val="5399"/>
              </a:lnSpc>
            </a:pPr>
            <a:r>
              <a:rPr lang="en-US" b="true" sz="3999">
                <a:solidFill>
                  <a:srgbClr val="000000"/>
                </a:solidFill>
                <a:latin typeface="Calibri (MS) Bold"/>
                <a:ea typeface="Calibri (MS) Bold"/>
                <a:cs typeface="Calibri (MS) Bold"/>
                <a:sym typeface="Calibri (MS) Bold"/>
              </a:rPr>
              <a:t>REGISTRO DE DAILY MEETINGS</a:t>
            </a:r>
          </a:p>
        </p:txBody>
      </p:sp>
      <p:sp>
        <p:nvSpPr>
          <p:cNvPr name="TextBox 5" id="5"/>
          <p:cNvSpPr txBox="true"/>
          <p:nvPr/>
        </p:nvSpPr>
        <p:spPr>
          <a:xfrm rot="0">
            <a:off x="12970700" y="301942"/>
            <a:ext cx="3401020" cy="742950"/>
          </a:xfrm>
          <a:prstGeom prst="rect">
            <a:avLst/>
          </a:prstGeom>
        </p:spPr>
        <p:txBody>
          <a:bodyPr anchor="t" rtlCol="false" tIns="0" lIns="0" bIns="0" rIns="0">
            <a:spAutoFit/>
          </a:bodyPr>
          <a:lstStyle/>
          <a:p>
            <a:pPr algn="ctr">
              <a:lnSpc>
                <a:spcPts val="5399"/>
              </a:lnSpc>
            </a:pPr>
            <a:r>
              <a:rPr lang="en-US" b="true" sz="3999">
                <a:solidFill>
                  <a:srgbClr val="000000"/>
                </a:solidFill>
                <a:latin typeface="Calibri (MS) Bold"/>
                <a:ea typeface="Calibri (MS) Bold"/>
                <a:cs typeface="Calibri (MS) Bold"/>
                <a:sym typeface="Calibri (MS) Bold"/>
              </a:rPr>
              <a:t>IMPEDIMENTOS</a:t>
            </a:r>
          </a:p>
        </p:txBody>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565941" y="4062092"/>
            <a:ext cx="15156118" cy="2008186"/>
          </a:xfrm>
          <a:custGeom>
            <a:avLst/>
            <a:gdLst/>
            <a:ahLst/>
            <a:cxnLst/>
            <a:rect r="r" b="b" t="t" l="l"/>
            <a:pathLst>
              <a:path h="2008186" w="15156118">
                <a:moveTo>
                  <a:pt x="0" y="0"/>
                </a:moveTo>
                <a:lnTo>
                  <a:pt x="15156118" y="0"/>
                </a:lnTo>
                <a:lnTo>
                  <a:pt x="15156118" y="2008185"/>
                </a:lnTo>
                <a:lnTo>
                  <a:pt x="0" y="2008185"/>
                </a:lnTo>
                <a:lnTo>
                  <a:pt x="0" y="0"/>
                </a:lnTo>
                <a:close/>
              </a:path>
            </a:pathLst>
          </a:custGeom>
          <a:blipFill>
            <a:blip r:embed="rId3"/>
            <a:stretch>
              <a:fillRect l="0" t="0" r="0" b="0"/>
            </a:stretch>
          </a:blipFill>
        </p:spPr>
      </p:sp>
      <p:sp>
        <p:nvSpPr>
          <p:cNvPr name="Freeform 4" id="4"/>
          <p:cNvSpPr/>
          <p:nvPr/>
        </p:nvSpPr>
        <p:spPr>
          <a:xfrm flipH="false" flipV="false" rot="0">
            <a:off x="1788332" y="774671"/>
            <a:ext cx="14933727" cy="1232032"/>
          </a:xfrm>
          <a:custGeom>
            <a:avLst/>
            <a:gdLst/>
            <a:ahLst/>
            <a:cxnLst/>
            <a:rect r="r" b="b" t="t" l="l"/>
            <a:pathLst>
              <a:path h="1232032" w="14933727">
                <a:moveTo>
                  <a:pt x="0" y="0"/>
                </a:moveTo>
                <a:lnTo>
                  <a:pt x="14933727" y="0"/>
                </a:lnTo>
                <a:lnTo>
                  <a:pt x="14933727" y="1232032"/>
                </a:lnTo>
                <a:lnTo>
                  <a:pt x="0" y="1232032"/>
                </a:lnTo>
                <a:lnTo>
                  <a:pt x="0" y="0"/>
                </a:lnTo>
                <a:close/>
              </a:path>
            </a:pathLst>
          </a:custGeom>
          <a:blipFill>
            <a:blip r:embed="rId4"/>
            <a:stretch>
              <a:fillRect l="0" t="0" r="0" b="0"/>
            </a:stretch>
          </a:blipFill>
        </p:spPr>
      </p:sp>
      <p:sp>
        <p:nvSpPr>
          <p:cNvPr name="Freeform 5" id="5"/>
          <p:cNvSpPr/>
          <p:nvPr/>
        </p:nvSpPr>
        <p:spPr>
          <a:xfrm flipH="false" flipV="false" rot="0">
            <a:off x="1677136" y="2006703"/>
            <a:ext cx="14933727" cy="541348"/>
          </a:xfrm>
          <a:custGeom>
            <a:avLst/>
            <a:gdLst/>
            <a:ahLst/>
            <a:cxnLst/>
            <a:rect r="r" b="b" t="t" l="l"/>
            <a:pathLst>
              <a:path h="541348" w="14933727">
                <a:moveTo>
                  <a:pt x="0" y="0"/>
                </a:moveTo>
                <a:lnTo>
                  <a:pt x="14933728" y="0"/>
                </a:lnTo>
                <a:lnTo>
                  <a:pt x="14933728" y="541348"/>
                </a:lnTo>
                <a:lnTo>
                  <a:pt x="0" y="541348"/>
                </a:lnTo>
                <a:lnTo>
                  <a:pt x="0" y="0"/>
                </a:lnTo>
                <a:close/>
              </a:path>
            </a:pathLst>
          </a:custGeom>
          <a:blipFill>
            <a:blip r:embed="rId5"/>
            <a:stretch>
              <a:fillRect l="0" t="0" r="0" b="0"/>
            </a:stretch>
          </a:blipFill>
        </p:spPr>
      </p:sp>
      <p:sp>
        <p:nvSpPr>
          <p:cNvPr name="Freeform 6" id="6"/>
          <p:cNvSpPr/>
          <p:nvPr/>
        </p:nvSpPr>
        <p:spPr>
          <a:xfrm flipH="false" flipV="false" rot="0">
            <a:off x="1565941" y="6213152"/>
            <a:ext cx="15156118" cy="568354"/>
          </a:xfrm>
          <a:custGeom>
            <a:avLst/>
            <a:gdLst/>
            <a:ahLst/>
            <a:cxnLst/>
            <a:rect r="r" b="b" t="t" l="l"/>
            <a:pathLst>
              <a:path h="568354" w="15156118">
                <a:moveTo>
                  <a:pt x="0" y="0"/>
                </a:moveTo>
                <a:lnTo>
                  <a:pt x="15156118" y="0"/>
                </a:lnTo>
                <a:lnTo>
                  <a:pt x="15156118" y="568355"/>
                </a:lnTo>
                <a:lnTo>
                  <a:pt x="0" y="568355"/>
                </a:lnTo>
                <a:lnTo>
                  <a:pt x="0" y="0"/>
                </a:lnTo>
                <a:close/>
              </a:path>
            </a:pathLst>
          </a:custGeom>
          <a:blipFill>
            <a:blip r:embed="rId6"/>
            <a:stretch>
              <a:fillRect l="0" t="0" r="0" b="0"/>
            </a:stretch>
          </a:blipFill>
        </p:spPr>
      </p:sp>
      <p:sp>
        <p:nvSpPr>
          <p:cNvPr name="Freeform 7" id="7"/>
          <p:cNvSpPr/>
          <p:nvPr/>
        </p:nvSpPr>
        <p:spPr>
          <a:xfrm flipH="false" flipV="false" rot="0">
            <a:off x="1677136" y="9692347"/>
            <a:ext cx="15156118" cy="549409"/>
          </a:xfrm>
          <a:custGeom>
            <a:avLst/>
            <a:gdLst/>
            <a:ahLst/>
            <a:cxnLst/>
            <a:rect r="r" b="b" t="t" l="l"/>
            <a:pathLst>
              <a:path h="549409" w="15156118">
                <a:moveTo>
                  <a:pt x="0" y="0"/>
                </a:moveTo>
                <a:lnTo>
                  <a:pt x="15156118" y="0"/>
                </a:lnTo>
                <a:lnTo>
                  <a:pt x="15156118" y="549409"/>
                </a:lnTo>
                <a:lnTo>
                  <a:pt x="0" y="549409"/>
                </a:lnTo>
                <a:lnTo>
                  <a:pt x="0" y="0"/>
                </a:lnTo>
                <a:close/>
              </a:path>
            </a:pathLst>
          </a:custGeom>
          <a:blipFill>
            <a:blip r:embed="rId7"/>
            <a:stretch>
              <a:fillRect l="0" t="0" r="0" b="0"/>
            </a:stretch>
          </a:blipFill>
        </p:spPr>
      </p:sp>
      <p:sp>
        <p:nvSpPr>
          <p:cNvPr name="Freeform 8" id="8"/>
          <p:cNvSpPr/>
          <p:nvPr/>
        </p:nvSpPr>
        <p:spPr>
          <a:xfrm flipH="false" flipV="false" rot="0">
            <a:off x="1677136" y="7913077"/>
            <a:ext cx="15156118" cy="1818734"/>
          </a:xfrm>
          <a:custGeom>
            <a:avLst/>
            <a:gdLst/>
            <a:ahLst/>
            <a:cxnLst/>
            <a:rect r="r" b="b" t="t" l="l"/>
            <a:pathLst>
              <a:path h="1818734" w="15156118">
                <a:moveTo>
                  <a:pt x="0" y="0"/>
                </a:moveTo>
                <a:lnTo>
                  <a:pt x="15156118" y="0"/>
                </a:lnTo>
                <a:lnTo>
                  <a:pt x="15156118" y="1818734"/>
                </a:lnTo>
                <a:lnTo>
                  <a:pt x="0" y="1818734"/>
                </a:lnTo>
                <a:lnTo>
                  <a:pt x="0" y="0"/>
                </a:lnTo>
                <a:close/>
              </a:path>
            </a:pathLst>
          </a:custGeom>
          <a:blipFill>
            <a:blip r:embed="rId8"/>
            <a:stretch>
              <a:fillRect l="0" t="0" r="0" b="0"/>
            </a:stretch>
          </a:blipFill>
        </p:spPr>
      </p:sp>
      <p:sp>
        <p:nvSpPr>
          <p:cNvPr name="TextBox 9" id="9"/>
          <p:cNvSpPr txBox="true"/>
          <p:nvPr/>
        </p:nvSpPr>
        <p:spPr>
          <a:xfrm rot="0">
            <a:off x="6893942" y="7114882"/>
            <a:ext cx="4500116"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RETROSPECTIVE</a:t>
            </a:r>
          </a:p>
        </p:txBody>
      </p:sp>
      <p:sp>
        <p:nvSpPr>
          <p:cNvPr name="TextBox 10" id="10"/>
          <p:cNvSpPr txBox="true"/>
          <p:nvPr/>
        </p:nvSpPr>
        <p:spPr>
          <a:xfrm rot="0">
            <a:off x="7394004" y="119351"/>
            <a:ext cx="3499991"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PLANNING</a:t>
            </a:r>
          </a:p>
        </p:txBody>
      </p:sp>
      <p:sp>
        <p:nvSpPr>
          <p:cNvPr name="TextBox 11" id="11"/>
          <p:cNvSpPr txBox="true"/>
          <p:nvPr/>
        </p:nvSpPr>
        <p:spPr>
          <a:xfrm rot="0">
            <a:off x="7654156" y="3263897"/>
            <a:ext cx="2979688"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REVIEW</a:t>
            </a:r>
          </a:p>
        </p:txBody>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028700" y="3905886"/>
            <a:ext cx="16183628" cy="5785647"/>
          </a:xfrm>
          <a:custGeom>
            <a:avLst/>
            <a:gdLst/>
            <a:ahLst/>
            <a:cxnLst/>
            <a:rect r="r" b="b" t="t" l="l"/>
            <a:pathLst>
              <a:path h="5785647" w="16183628">
                <a:moveTo>
                  <a:pt x="0" y="0"/>
                </a:moveTo>
                <a:lnTo>
                  <a:pt x="16183628" y="0"/>
                </a:lnTo>
                <a:lnTo>
                  <a:pt x="16183628" y="5785648"/>
                </a:lnTo>
                <a:lnTo>
                  <a:pt x="0" y="5785648"/>
                </a:lnTo>
                <a:lnTo>
                  <a:pt x="0" y="0"/>
                </a:lnTo>
                <a:close/>
              </a:path>
            </a:pathLst>
          </a:custGeom>
          <a:blipFill>
            <a:blip r:embed="rId3"/>
            <a:stretch>
              <a:fillRect l="0" t="0" r="0" b="0"/>
            </a:stretch>
          </a:blipFill>
        </p:spPr>
      </p:sp>
      <p:sp>
        <p:nvSpPr>
          <p:cNvPr name="TextBox 4" id="4"/>
          <p:cNvSpPr txBox="true"/>
          <p:nvPr/>
        </p:nvSpPr>
        <p:spPr>
          <a:xfrm rot="0">
            <a:off x="2157123" y="248285"/>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3</a:t>
            </a:r>
          </a:p>
        </p:txBody>
      </p:sp>
      <p:sp>
        <p:nvSpPr>
          <p:cNvPr name="TextBox 5" id="5"/>
          <p:cNvSpPr txBox="true"/>
          <p:nvPr/>
        </p:nvSpPr>
        <p:spPr>
          <a:xfrm rot="0">
            <a:off x="5275833" y="656272"/>
            <a:ext cx="11244790"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DESARROLLAR SISTEMA DE MENSAJERÍA ENTRE USAURIOS</a:t>
            </a:r>
          </a:p>
        </p:txBody>
      </p:sp>
      <p:sp>
        <p:nvSpPr>
          <p:cNvPr name="TextBox 6" id="6"/>
          <p:cNvSpPr txBox="true"/>
          <p:nvPr/>
        </p:nvSpPr>
        <p:spPr>
          <a:xfrm rot="0">
            <a:off x="6597476" y="2847929"/>
            <a:ext cx="5093047" cy="453390"/>
          </a:xfrm>
          <a:prstGeom prst="rect">
            <a:avLst/>
          </a:prstGeom>
        </p:spPr>
        <p:txBody>
          <a:bodyPr anchor="t" rtlCol="false" tIns="0" lIns="0" bIns="0" rIns="0">
            <a:spAutoFit/>
          </a:bodyPr>
          <a:lstStyle/>
          <a:p>
            <a:pPr algn="ctr">
              <a:lnSpc>
                <a:spcPts val="3645"/>
              </a:lnSpc>
            </a:pPr>
            <a:r>
              <a:rPr lang="en-US" b="true" sz="2700">
                <a:solidFill>
                  <a:srgbClr val="000000"/>
                </a:solidFill>
                <a:latin typeface="Canva Sans Bold"/>
                <a:ea typeface="Canva Sans Bold"/>
                <a:cs typeface="Canva Sans Bold"/>
                <a:sym typeface="Canva Sans Bold"/>
              </a:rPr>
              <a:t>GRÁFICA DE TRABAJO HECHO</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6241192" y="1659781"/>
            <a:ext cx="5592365" cy="7748804"/>
          </a:xfrm>
          <a:custGeom>
            <a:avLst/>
            <a:gdLst/>
            <a:ahLst/>
            <a:cxnLst/>
            <a:rect r="r" b="b" t="t" l="l"/>
            <a:pathLst>
              <a:path h="7748804" w="5592365">
                <a:moveTo>
                  <a:pt x="0" y="0"/>
                </a:moveTo>
                <a:lnTo>
                  <a:pt x="5592365" y="0"/>
                </a:lnTo>
                <a:lnTo>
                  <a:pt x="5592365" y="7748803"/>
                </a:lnTo>
                <a:lnTo>
                  <a:pt x="0" y="7748803"/>
                </a:lnTo>
                <a:lnTo>
                  <a:pt x="0" y="0"/>
                </a:lnTo>
                <a:close/>
              </a:path>
            </a:pathLst>
          </a:custGeom>
          <a:blipFill>
            <a:blip r:embed="rId3"/>
            <a:stretch>
              <a:fillRect l="0" t="0" r="0" b="0"/>
            </a:stretch>
          </a:blipFill>
        </p:spPr>
      </p:sp>
      <p:sp>
        <p:nvSpPr>
          <p:cNvPr name="TextBox 4" id="4"/>
          <p:cNvSpPr txBox="true"/>
          <p:nvPr/>
        </p:nvSpPr>
        <p:spPr>
          <a:xfrm rot="0">
            <a:off x="4734009" y="202375"/>
            <a:ext cx="8606730" cy="1211580"/>
          </a:xfrm>
          <a:prstGeom prst="rect">
            <a:avLst/>
          </a:prstGeom>
        </p:spPr>
        <p:txBody>
          <a:bodyPr anchor="t" rtlCol="false" tIns="0" lIns="0" bIns="0" rIns="0">
            <a:spAutoFit/>
          </a:bodyPr>
          <a:lstStyle/>
          <a:p>
            <a:pPr algn="ctr">
              <a:lnSpc>
                <a:spcPts val="8639"/>
              </a:lnSpc>
            </a:pPr>
            <a:r>
              <a:rPr lang="en-US" b="true" sz="6399">
                <a:solidFill>
                  <a:srgbClr val="000000"/>
                </a:solidFill>
                <a:latin typeface="Calibri (MS) Bold"/>
                <a:ea typeface="Calibri (MS) Bold"/>
                <a:cs typeface="Calibri (MS) Bold"/>
                <a:sym typeface="Calibri (MS) Bold"/>
              </a:rPr>
              <a:t>EVIDENCIA DE FLUJO JIRA</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795293" y="1506753"/>
            <a:ext cx="669741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PRODUCT BACKLOG</a:t>
            </a:r>
          </a:p>
        </p:txBody>
      </p:sp>
      <p:sp>
        <p:nvSpPr>
          <p:cNvPr name="Freeform 4" id="4"/>
          <p:cNvSpPr/>
          <p:nvPr/>
        </p:nvSpPr>
        <p:spPr>
          <a:xfrm flipH="false" flipV="false" rot="0">
            <a:off x="1520890" y="4001849"/>
            <a:ext cx="15535259" cy="1883650"/>
          </a:xfrm>
          <a:custGeom>
            <a:avLst/>
            <a:gdLst/>
            <a:ahLst/>
            <a:cxnLst/>
            <a:rect r="r" b="b" t="t" l="l"/>
            <a:pathLst>
              <a:path h="1883650" w="15535259">
                <a:moveTo>
                  <a:pt x="0" y="0"/>
                </a:moveTo>
                <a:lnTo>
                  <a:pt x="15535260" y="0"/>
                </a:lnTo>
                <a:lnTo>
                  <a:pt x="15535260" y="1883650"/>
                </a:lnTo>
                <a:lnTo>
                  <a:pt x="0" y="1883650"/>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849595" y="384810"/>
            <a:ext cx="581486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Freeform 4" id="4"/>
          <p:cNvSpPr/>
          <p:nvPr/>
        </p:nvSpPr>
        <p:spPr>
          <a:xfrm flipH="false" flipV="false" rot="0">
            <a:off x="605389" y="1936441"/>
            <a:ext cx="17077223" cy="7321859"/>
          </a:xfrm>
          <a:custGeom>
            <a:avLst/>
            <a:gdLst/>
            <a:ahLst/>
            <a:cxnLst/>
            <a:rect r="r" b="b" t="t" l="l"/>
            <a:pathLst>
              <a:path h="7321859" w="17077223">
                <a:moveTo>
                  <a:pt x="0" y="0"/>
                </a:moveTo>
                <a:lnTo>
                  <a:pt x="17077222" y="0"/>
                </a:lnTo>
                <a:lnTo>
                  <a:pt x="17077222" y="7321859"/>
                </a:lnTo>
                <a:lnTo>
                  <a:pt x="0" y="7321859"/>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973217" y="384810"/>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Freeform 4" id="4"/>
          <p:cNvSpPr/>
          <p:nvPr/>
        </p:nvSpPr>
        <p:spPr>
          <a:xfrm flipH="false" flipV="false" rot="0">
            <a:off x="3184899" y="1795454"/>
            <a:ext cx="11918201" cy="7940501"/>
          </a:xfrm>
          <a:custGeom>
            <a:avLst/>
            <a:gdLst/>
            <a:ahLst/>
            <a:cxnLst/>
            <a:rect r="r" b="b" t="t" l="l"/>
            <a:pathLst>
              <a:path h="7940501" w="11918201">
                <a:moveTo>
                  <a:pt x="0" y="0"/>
                </a:moveTo>
                <a:lnTo>
                  <a:pt x="11918202" y="0"/>
                </a:lnTo>
                <a:lnTo>
                  <a:pt x="11918202" y="7940501"/>
                </a:lnTo>
                <a:lnTo>
                  <a:pt x="0" y="7940501"/>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481947" y="2093152"/>
            <a:ext cx="17351244" cy="5487331"/>
          </a:xfrm>
          <a:custGeom>
            <a:avLst/>
            <a:gdLst/>
            <a:ahLst/>
            <a:cxnLst/>
            <a:rect r="r" b="b" t="t" l="l"/>
            <a:pathLst>
              <a:path h="5487331" w="17351244">
                <a:moveTo>
                  <a:pt x="0" y="0"/>
                </a:moveTo>
                <a:lnTo>
                  <a:pt x="17351243" y="0"/>
                </a:lnTo>
                <a:lnTo>
                  <a:pt x="17351243" y="5487331"/>
                </a:lnTo>
                <a:lnTo>
                  <a:pt x="0" y="5487331"/>
                </a:lnTo>
                <a:lnTo>
                  <a:pt x="0" y="0"/>
                </a:lnTo>
                <a:close/>
              </a:path>
            </a:pathLst>
          </a:custGeom>
          <a:blipFill>
            <a:blip r:embed="rId3"/>
            <a:stretch>
              <a:fillRect l="0" t="0" r="0" b="0"/>
            </a:stretch>
          </a:blipFill>
        </p:spPr>
      </p:sp>
      <p:sp>
        <p:nvSpPr>
          <p:cNvPr name="TextBox 4" id="4"/>
          <p:cNvSpPr txBox="true"/>
          <p:nvPr/>
        </p:nvSpPr>
        <p:spPr>
          <a:xfrm rot="0">
            <a:off x="1555236" y="1354047"/>
            <a:ext cx="8121827" cy="630555"/>
          </a:xfrm>
          <a:prstGeom prst="rect">
            <a:avLst/>
          </a:prstGeom>
        </p:spPr>
        <p:txBody>
          <a:bodyPr anchor="t" rtlCol="false" tIns="0" lIns="0" bIns="0" rIns="0">
            <a:spAutoFit/>
          </a:bodyPr>
          <a:lstStyle/>
          <a:p>
            <a:pPr algn="l">
              <a:lnSpc>
                <a:spcPts val="4589"/>
              </a:lnSpc>
            </a:pPr>
            <a:r>
              <a:rPr lang="en-US" b="true" sz="3399">
                <a:solidFill>
                  <a:srgbClr val="000000"/>
                </a:solidFill>
                <a:latin typeface="Calibri (MS) Bold"/>
                <a:ea typeface="Calibri (MS) Bold"/>
                <a:cs typeface="Calibri (MS) Bold"/>
                <a:sym typeface="Calibri (MS) Bold"/>
              </a:rPr>
              <a:t>REGISTRO DE DAILY MEETINGS</a:t>
            </a:r>
          </a:p>
        </p:txBody>
      </p:sp>
      <p:sp>
        <p:nvSpPr>
          <p:cNvPr name="TextBox 5" id="5"/>
          <p:cNvSpPr txBox="true"/>
          <p:nvPr/>
        </p:nvSpPr>
        <p:spPr>
          <a:xfrm rot="0">
            <a:off x="13747796" y="1354047"/>
            <a:ext cx="2890838" cy="630555"/>
          </a:xfrm>
          <a:prstGeom prst="rect">
            <a:avLst/>
          </a:prstGeom>
        </p:spPr>
        <p:txBody>
          <a:bodyPr anchor="t" rtlCol="false" tIns="0" lIns="0" bIns="0" rIns="0">
            <a:spAutoFit/>
          </a:bodyPr>
          <a:lstStyle/>
          <a:p>
            <a:pPr algn="ctr">
              <a:lnSpc>
                <a:spcPts val="4589"/>
              </a:lnSpc>
            </a:pPr>
            <a:r>
              <a:rPr lang="en-US" b="true" sz="3399">
                <a:solidFill>
                  <a:srgbClr val="000000"/>
                </a:solidFill>
                <a:latin typeface="Calibri (MS) Bold"/>
                <a:ea typeface="Calibri (MS) Bold"/>
                <a:cs typeface="Calibri (MS) Bold"/>
                <a:sym typeface="Calibri (MS) Bold"/>
              </a:rPr>
              <a:t>IMPEDIMENTOS</a:t>
            </a:r>
          </a:p>
        </p:txBody>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093926" y="4966832"/>
            <a:ext cx="2724187" cy="5434787"/>
          </a:xfrm>
          <a:custGeom>
            <a:avLst/>
            <a:gdLst/>
            <a:ahLst/>
            <a:cxnLst/>
            <a:rect r="r" b="b" t="t" l="l"/>
            <a:pathLst>
              <a:path h="5434787" w="2724187">
                <a:moveTo>
                  <a:pt x="2724187" y="0"/>
                </a:moveTo>
                <a:lnTo>
                  <a:pt x="0" y="0"/>
                </a:lnTo>
                <a:lnTo>
                  <a:pt x="0" y="5434787"/>
                </a:lnTo>
                <a:lnTo>
                  <a:pt x="2724187" y="5434787"/>
                </a:lnTo>
                <a:lnTo>
                  <a:pt x="2724187" y="0"/>
                </a:lnTo>
                <a:close/>
              </a:path>
            </a:pathLst>
          </a:custGeom>
          <a:blipFill>
            <a:blip r:embed="rId2"/>
            <a:stretch>
              <a:fillRect l="0" t="0" r="0" b="0"/>
            </a:stretch>
          </a:blipFill>
        </p:spPr>
      </p:sp>
      <p:sp>
        <p:nvSpPr>
          <p:cNvPr name="TextBox 3" id="3"/>
          <p:cNvSpPr txBox="true"/>
          <p:nvPr/>
        </p:nvSpPr>
        <p:spPr>
          <a:xfrm rot="0">
            <a:off x="3419184" y="203556"/>
            <a:ext cx="11449631" cy="1211580"/>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Problema</a:t>
            </a:r>
          </a:p>
        </p:txBody>
      </p:sp>
      <p:sp>
        <p:nvSpPr>
          <p:cNvPr name="TextBox 4" id="4"/>
          <p:cNvSpPr txBox="true"/>
          <p:nvPr/>
        </p:nvSpPr>
        <p:spPr>
          <a:xfrm rot="0">
            <a:off x="1220848" y="1838822"/>
            <a:ext cx="14873078" cy="614172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Actualmente, los estudiantes y arrendadores enfrentan baja seguridad en la búsqueda y arriendo de propiedades, esto se debe en parte a que h</a:t>
            </a:r>
            <a:r>
              <a:rPr lang="en-US" sz="3600">
                <a:solidFill>
                  <a:srgbClr val="000000"/>
                </a:solidFill>
                <a:latin typeface="Calibri (MS)"/>
                <a:ea typeface="Calibri (MS)"/>
                <a:cs typeface="Calibri (MS)"/>
                <a:sym typeface="Calibri (MS)"/>
              </a:rPr>
              <a:t>ay una escasa</a:t>
            </a:r>
            <a:r>
              <a:rPr lang="en-US" sz="3600">
                <a:solidFill>
                  <a:srgbClr val="000000"/>
                </a:solidFill>
                <a:latin typeface="Calibri (MS)"/>
                <a:ea typeface="Calibri (MS)"/>
                <a:cs typeface="Calibri (MS)"/>
                <a:sym typeface="Calibri (MS)"/>
              </a:rPr>
              <a:t> transparencia en los documentos e información.</a:t>
            </a:r>
          </a:p>
          <a:p>
            <a:pPr algn="just">
              <a:lnSpc>
                <a:spcPts val="4860"/>
              </a:lnSpc>
            </a:pPr>
          </a:p>
          <a:p>
            <a:pPr algn="just">
              <a:lnSpc>
                <a:spcPts val="4860"/>
              </a:lnSpc>
            </a:pPr>
            <a:r>
              <a:rPr lang="en-US" sz="3600">
                <a:solidFill>
                  <a:srgbClr val="000000"/>
                </a:solidFill>
                <a:latin typeface="Calibri (MS)"/>
                <a:ea typeface="Calibri (MS)"/>
                <a:cs typeface="Calibri (MS)"/>
                <a:sym typeface="Calibri (MS)"/>
              </a:rPr>
              <a:t>Durante enero y febrero del 2022 se recibieron más del doble de denuncias por estafas vinculadas al arriendo de propiedades.</a:t>
            </a:r>
          </a:p>
          <a:p>
            <a:pPr algn="just">
              <a:lnSpc>
                <a:spcPts val="4860"/>
              </a:lnSpc>
            </a:pPr>
          </a:p>
          <a:p>
            <a:pPr algn="just">
              <a:lnSpc>
                <a:spcPts val="4860"/>
              </a:lnSpc>
            </a:pPr>
            <a:r>
              <a:rPr lang="en-US" sz="3600">
                <a:solidFill>
                  <a:srgbClr val="000000"/>
                </a:solidFill>
                <a:latin typeface="Calibri (MS)"/>
                <a:ea typeface="Calibri (MS)"/>
                <a:cs typeface="Calibri (MS)"/>
                <a:sym typeface="Calibri (MS)"/>
              </a:rPr>
              <a:t>Estadísticas levantadas desde el área de Delitos Económicos PDI, muestran que esos dos meses se recibieron casi tantas denuncias como en todo el 2021.</a:t>
            </a:r>
          </a:p>
          <a:p>
            <a:pPr algn="just">
              <a:lnSpc>
                <a:spcPts val="4860"/>
              </a:lnSpc>
            </a:pPr>
          </a:p>
        </p:txBody>
      </p:sp>
      <p:sp>
        <p:nvSpPr>
          <p:cNvPr name="Freeform 5" id="5"/>
          <p:cNvSpPr/>
          <p:nvPr/>
        </p:nvSpPr>
        <p:spPr>
          <a:xfrm flipH="false" flipV="false" rot="-10800000">
            <a:off x="12212012" y="-85964"/>
            <a:ext cx="6703601" cy="6075139"/>
          </a:xfrm>
          <a:custGeom>
            <a:avLst/>
            <a:gdLst/>
            <a:ahLst/>
            <a:cxnLst/>
            <a:rect r="r" b="b" t="t" l="l"/>
            <a:pathLst>
              <a:path h="6075139" w="6703601">
                <a:moveTo>
                  <a:pt x="0" y="0"/>
                </a:moveTo>
                <a:lnTo>
                  <a:pt x="6703601" y="0"/>
                </a:lnTo>
                <a:lnTo>
                  <a:pt x="6703601" y="6075138"/>
                </a:lnTo>
                <a:lnTo>
                  <a:pt x="0" y="6075138"/>
                </a:lnTo>
                <a:lnTo>
                  <a:pt x="0" y="0"/>
                </a:lnTo>
                <a:close/>
              </a:path>
            </a:pathLst>
          </a:custGeom>
          <a:blipFill>
            <a:blip r:embed="rId3"/>
            <a:stretch>
              <a:fillRect l="0" t="0" r="0" b="0"/>
            </a:stretch>
          </a:blipFill>
        </p:spPr>
      </p:sp>
      <p:sp>
        <p:nvSpPr>
          <p:cNvPr name="TextBox 6" id="6"/>
          <p:cNvSpPr txBox="true"/>
          <p:nvPr/>
        </p:nvSpPr>
        <p:spPr>
          <a:xfrm rot="0">
            <a:off x="1432089" y="8712025"/>
            <a:ext cx="7711911" cy="694767"/>
          </a:xfrm>
          <a:prstGeom prst="rect">
            <a:avLst/>
          </a:prstGeom>
        </p:spPr>
        <p:txBody>
          <a:bodyPr anchor="t" rtlCol="false" tIns="0" lIns="0" bIns="0" rIns="0">
            <a:spAutoFit/>
          </a:bodyPr>
          <a:lstStyle/>
          <a:p>
            <a:pPr algn="l">
              <a:lnSpc>
                <a:spcPts val="2733"/>
              </a:lnSpc>
            </a:pPr>
            <a:r>
              <a:rPr lang="en-US" sz="1952" u="sng">
                <a:solidFill>
                  <a:srgbClr val="000000"/>
                </a:solidFill>
                <a:latin typeface="Arimo"/>
                <a:ea typeface="Arimo"/>
                <a:cs typeface="Arimo"/>
                <a:sym typeface="Arimo"/>
                <a:hlinkClick r:id="rId4" tooltip="https://www.pdichile.cl/centro-de-prensa/detalle-prensa/2022/03/23/verano-2022-suben-estafas-en-arriendo-de-casas"/>
              </a:rPr>
              <a:t>https://www.pdichile.cl/centro-de-prensa/detalle-prensa/2022/03/23/verano-2022-suben-estafas-en-arriendo-de-casas</a:t>
            </a:r>
          </a:p>
        </p:txBody>
      </p:sp>
      <p:sp>
        <p:nvSpPr>
          <p:cNvPr name="TextBox 7" id="7"/>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677136" y="642701"/>
            <a:ext cx="15044922" cy="1109563"/>
          </a:xfrm>
          <a:custGeom>
            <a:avLst/>
            <a:gdLst/>
            <a:ahLst/>
            <a:cxnLst/>
            <a:rect r="r" b="b" t="t" l="l"/>
            <a:pathLst>
              <a:path h="1109563" w="15044922">
                <a:moveTo>
                  <a:pt x="0" y="0"/>
                </a:moveTo>
                <a:lnTo>
                  <a:pt x="15044923" y="0"/>
                </a:lnTo>
                <a:lnTo>
                  <a:pt x="15044923" y="1109563"/>
                </a:lnTo>
                <a:lnTo>
                  <a:pt x="0" y="1109563"/>
                </a:lnTo>
                <a:lnTo>
                  <a:pt x="0" y="0"/>
                </a:lnTo>
                <a:close/>
              </a:path>
            </a:pathLst>
          </a:custGeom>
          <a:blipFill>
            <a:blip r:embed="rId3"/>
            <a:stretch>
              <a:fillRect l="0" t="0" r="0" b="0"/>
            </a:stretch>
          </a:blipFill>
        </p:spPr>
      </p:sp>
      <p:sp>
        <p:nvSpPr>
          <p:cNvPr name="Freeform 4" id="4"/>
          <p:cNvSpPr/>
          <p:nvPr/>
        </p:nvSpPr>
        <p:spPr>
          <a:xfrm flipH="false" flipV="false" rot="0">
            <a:off x="3299884" y="6923177"/>
            <a:ext cx="11301259" cy="2231999"/>
          </a:xfrm>
          <a:custGeom>
            <a:avLst/>
            <a:gdLst/>
            <a:ahLst/>
            <a:cxnLst/>
            <a:rect r="r" b="b" t="t" l="l"/>
            <a:pathLst>
              <a:path h="2231999" w="11301259">
                <a:moveTo>
                  <a:pt x="0" y="0"/>
                </a:moveTo>
                <a:lnTo>
                  <a:pt x="11301259" y="0"/>
                </a:lnTo>
                <a:lnTo>
                  <a:pt x="11301259" y="2231999"/>
                </a:lnTo>
                <a:lnTo>
                  <a:pt x="0" y="2231999"/>
                </a:lnTo>
                <a:lnTo>
                  <a:pt x="0" y="0"/>
                </a:lnTo>
                <a:close/>
              </a:path>
            </a:pathLst>
          </a:custGeom>
          <a:blipFill>
            <a:blip r:embed="rId4"/>
            <a:stretch>
              <a:fillRect l="0" t="0" r="0" b="0"/>
            </a:stretch>
          </a:blipFill>
        </p:spPr>
      </p:sp>
      <p:sp>
        <p:nvSpPr>
          <p:cNvPr name="Freeform 5" id="5"/>
          <p:cNvSpPr/>
          <p:nvPr/>
        </p:nvSpPr>
        <p:spPr>
          <a:xfrm flipH="false" flipV="false" rot="0">
            <a:off x="1677136" y="3487193"/>
            <a:ext cx="15044922" cy="1805391"/>
          </a:xfrm>
          <a:custGeom>
            <a:avLst/>
            <a:gdLst/>
            <a:ahLst/>
            <a:cxnLst/>
            <a:rect r="r" b="b" t="t" l="l"/>
            <a:pathLst>
              <a:path h="1805391" w="15044922">
                <a:moveTo>
                  <a:pt x="0" y="0"/>
                </a:moveTo>
                <a:lnTo>
                  <a:pt x="15044923" y="0"/>
                </a:lnTo>
                <a:lnTo>
                  <a:pt x="15044923" y="1805390"/>
                </a:lnTo>
                <a:lnTo>
                  <a:pt x="0" y="1805390"/>
                </a:lnTo>
                <a:lnTo>
                  <a:pt x="0" y="0"/>
                </a:lnTo>
                <a:close/>
              </a:path>
            </a:pathLst>
          </a:custGeom>
          <a:blipFill>
            <a:blip r:embed="rId5"/>
            <a:stretch>
              <a:fillRect l="0" t="0" r="0" b="0"/>
            </a:stretch>
          </a:blipFill>
        </p:spPr>
      </p:sp>
      <p:sp>
        <p:nvSpPr>
          <p:cNvPr name="Freeform 6" id="6"/>
          <p:cNvSpPr/>
          <p:nvPr/>
        </p:nvSpPr>
        <p:spPr>
          <a:xfrm flipH="false" flipV="false" rot="0">
            <a:off x="1677136" y="1752264"/>
            <a:ext cx="14933727" cy="466679"/>
          </a:xfrm>
          <a:custGeom>
            <a:avLst/>
            <a:gdLst/>
            <a:ahLst/>
            <a:cxnLst/>
            <a:rect r="r" b="b" t="t" l="l"/>
            <a:pathLst>
              <a:path h="466679" w="14933727">
                <a:moveTo>
                  <a:pt x="0" y="0"/>
                </a:moveTo>
                <a:lnTo>
                  <a:pt x="14933728" y="0"/>
                </a:lnTo>
                <a:lnTo>
                  <a:pt x="14933728" y="466679"/>
                </a:lnTo>
                <a:lnTo>
                  <a:pt x="0" y="466679"/>
                </a:lnTo>
                <a:lnTo>
                  <a:pt x="0" y="0"/>
                </a:lnTo>
                <a:close/>
              </a:path>
            </a:pathLst>
          </a:custGeom>
          <a:blipFill>
            <a:blip r:embed="rId6"/>
            <a:stretch>
              <a:fillRect l="0" t="0" r="0" b="0"/>
            </a:stretch>
          </a:blipFill>
        </p:spPr>
      </p:sp>
      <p:sp>
        <p:nvSpPr>
          <p:cNvPr name="Freeform 7" id="7"/>
          <p:cNvSpPr/>
          <p:nvPr/>
        </p:nvSpPr>
        <p:spPr>
          <a:xfrm flipH="false" flipV="false" rot="0">
            <a:off x="1677136" y="5266634"/>
            <a:ext cx="15044922" cy="526572"/>
          </a:xfrm>
          <a:custGeom>
            <a:avLst/>
            <a:gdLst/>
            <a:ahLst/>
            <a:cxnLst/>
            <a:rect r="r" b="b" t="t" l="l"/>
            <a:pathLst>
              <a:path h="526572" w="15044922">
                <a:moveTo>
                  <a:pt x="0" y="0"/>
                </a:moveTo>
                <a:lnTo>
                  <a:pt x="15044923" y="0"/>
                </a:lnTo>
                <a:lnTo>
                  <a:pt x="15044923" y="526572"/>
                </a:lnTo>
                <a:lnTo>
                  <a:pt x="0" y="526572"/>
                </a:lnTo>
                <a:lnTo>
                  <a:pt x="0" y="0"/>
                </a:lnTo>
                <a:close/>
              </a:path>
            </a:pathLst>
          </a:custGeom>
          <a:blipFill>
            <a:blip r:embed="rId7"/>
            <a:stretch>
              <a:fillRect l="0" t="0" r="0" b="0"/>
            </a:stretch>
          </a:blipFill>
        </p:spPr>
      </p:sp>
      <p:sp>
        <p:nvSpPr>
          <p:cNvPr name="Freeform 8" id="8"/>
          <p:cNvSpPr/>
          <p:nvPr/>
        </p:nvSpPr>
        <p:spPr>
          <a:xfrm flipH="false" flipV="false" rot="0">
            <a:off x="2529127" y="9202801"/>
            <a:ext cx="12552544" cy="392267"/>
          </a:xfrm>
          <a:custGeom>
            <a:avLst/>
            <a:gdLst/>
            <a:ahLst/>
            <a:cxnLst/>
            <a:rect r="r" b="b" t="t" l="l"/>
            <a:pathLst>
              <a:path h="392267" w="12552544">
                <a:moveTo>
                  <a:pt x="0" y="0"/>
                </a:moveTo>
                <a:lnTo>
                  <a:pt x="12552544" y="0"/>
                </a:lnTo>
                <a:lnTo>
                  <a:pt x="12552544" y="392267"/>
                </a:lnTo>
                <a:lnTo>
                  <a:pt x="0" y="392267"/>
                </a:lnTo>
                <a:lnTo>
                  <a:pt x="0" y="0"/>
                </a:lnTo>
                <a:close/>
              </a:path>
            </a:pathLst>
          </a:custGeom>
          <a:blipFill>
            <a:blip r:embed="rId8"/>
            <a:stretch>
              <a:fillRect l="0" t="0" r="0" b="0"/>
            </a:stretch>
          </a:blipFill>
        </p:spPr>
      </p:sp>
      <p:sp>
        <p:nvSpPr>
          <p:cNvPr name="TextBox 9" id="9"/>
          <p:cNvSpPr txBox="true"/>
          <p:nvPr/>
        </p:nvSpPr>
        <p:spPr>
          <a:xfrm rot="0">
            <a:off x="7019032" y="6241187"/>
            <a:ext cx="4249936"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RETROSPECTIVE</a:t>
            </a:r>
          </a:p>
        </p:txBody>
      </p:sp>
      <p:sp>
        <p:nvSpPr>
          <p:cNvPr name="TextBox 10" id="10"/>
          <p:cNvSpPr txBox="true"/>
          <p:nvPr/>
        </p:nvSpPr>
        <p:spPr>
          <a:xfrm rot="0">
            <a:off x="7152737" y="-36170"/>
            <a:ext cx="3305324"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PLANNING</a:t>
            </a:r>
          </a:p>
        </p:txBody>
      </p:sp>
      <p:sp>
        <p:nvSpPr>
          <p:cNvPr name="TextBox 11" id="11"/>
          <p:cNvSpPr txBox="true"/>
          <p:nvPr/>
        </p:nvSpPr>
        <p:spPr>
          <a:xfrm rot="0">
            <a:off x="7398452" y="2866643"/>
            <a:ext cx="2813893"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REVIEW</a:t>
            </a:r>
          </a:p>
        </p:txBody>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32217" y="63049"/>
            <a:ext cx="1623566"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MVP</a:t>
            </a:r>
          </a:p>
        </p:txBody>
      </p:sp>
      <p:sp>
        <p:nvSpPr>
          <p:cNvPr name="Freeform 3" id="3"/>
          <p:cNvSpPr/>
          <p:nvPr/>
        </p:nvSpPr>
        <p:spPr>
          <a:xfrm flipH="true" flipV="false" rot="0">
            <a:off x="15091598" y="0"/>
            <a:ext cx="4719161" cy="10287000"/>
          </a:xfrm>
          <a:custGeom>
            <a:avLst/>
            <a:gdLst/>
            <a:ahLst/>
            <a:cxnLst/>
            <a:rect r="r" b="b" t="t" l="l"/>
            <a:pathLst>
              <a:path h="10287000" w="4719161">
                <a:moveTo>
                  <a:pt x="4719161" y="0"/>
                </a:moveTo>
                <a:lnTo>
                  <a:pt x="0" y="0"/>
                </a:lnTo>
                <a:lnTo>
                  <a:pt x="0" y="10287000"/>
                </a:lnTo>
                <a:lnTo>
                  <a:pt x="4719161" y="10287000"/>
                </a:lnTo>
                <a:lnTo>
                  <a:pt x="4719161" y="0"/>
                </a:lnTo>
                <a:close/>
              </a:path>
            </a:pathLst>
          </a:custGeom>
          <a:blipFill>
            <a:blip r:embed="rId2"/>
            <a:stretch>
              <a:fillRect l="0" t="0" r="0" b="0"/>
            </a:stretch>
          </a:blipFill>
        </p:spPr>
      </p:sp>
      <p:sp>
        <p:nvSpPr>
          <p:cNvPr name="Freeform 4" id="4"/>
          <p:cNvSpPr/>
          <p:nvPr/>
        </p:nvSpPr>
        <p:spPr>
          <a:xfrm flipH="false" flipV="false" rot="0">
            <a:off x="1130933" y="1300665"/>
            <a:ext cx="16336790" cy="8668833"/>
          </a:xfrm>
          <a:custGeom>
            <a:avLst/>
            <a:gdLst/>
            <a:ahLst/>
            <a:cxnLst/>
            <a:rect r="r" b="b" t="t" l="l"/>
            <a:pathLst>
              <a:path h="8668833" w="16336790">
                <a:moveTo>
                  <a:pt x="0" y="0"/>
                </a:moveTo>
                <a:lnTo>
                  <a:pt x="16336789" y="0"/>
                </a:lnTo>
                <a:lnTo>
                  <a:pt x="16336789" y="8668832"/>
                </a:lnTo>
                <a:lnTo>
                  <a:pt x="0" y="8668832"/>
                </a:lnTo>
                <a:lnTo>
                  <a:pt x="0" y="0"/>
                </a:lnTo>
                <a:close/>
              </a:path>
            </a:pathLst>
          </a:custGeom>
          <a:blipFill>
            <a:blip r:embed="rId3"/>
            <a:stretch>
              <a:fillRect l="-7616" t="0" r="-8686"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091598" y="0"/>
            <a:ext cx="4719161" cy="10287000"/>
          </a:xfrm>
          <a:custGeom>
            <a:avLst/>
            <a:gdLst/>
            <a:ahLst/>
            <a:cxnLst/>
            <a:rect r="r" b="b" t="t" l="l"/>
            <a:pathLst>
              <a:path h="10287000" w="4719161">
                <a:moveTo>
                  <a:pt x="4719161" y="0"/>
                </a:moveTo>
                <a:lnTo>
                  <a:pt x="0" y="0"/>
                </a:lnTo>
                <a:lnTo>
                  <a:pt x="0" y="10287000"/>
                </a:lnTo>
                <a:lnTo>
                  <a:pt x="4719161" y="10287000"/>
                </a:lnTo>
                <a:lnTo>
                  <a:pt x="4719161" y="0"/>
                </a:lnTo>
                <a:close/>
              </a:path>
            </a:pathLst>
          </a:custGeom>
          <a:blipFill>
            <a:blip r:embed="rId2"/>
            <a:stretch>
              <a:fillRect l="0" t="0" r="0" b="0"/>
            </a:stretch>
          </a:blipFill>
        </p:spPr>
      </p:sp>
      <p:sp>
        <p:nvSpPr>
          <p:cNvPr name="Freeform 3" id="3"/>
          <p:cNvSpPr/>
          <p:nvPr/>
        </p:nvSpPr>
        <p:spPr>
          <a:xfrm flipH="false" flipV="false" rot="0">
            <a:off x="1357854" y="3000963"/>
            <a:ext cx="5688176" cy="5688176"/>
          </a:xfrm>
          <a:custGeom>
            <a:avLst/>
            <a:gdLst/>
            <a:ahLst/>
            <a:cxnLst/>
            <a:rect r="r" b="b" t="t" l="l"/>
            <a:pathLst>
              <a:path h="5688176" w="5688176">
                <a:moveTo>
                  <a:pt x="0" y="0"/>
                </a:moveTo>
                <a:lnTo>
                  <a:pt x="5688176" y="0"/>
                </a:lnTo>
                <a:lnTo>
                  <a:pt x="5688176" y="5688176"/>
                </a:lnTo>
                <a:lnTo>
                  <a:pt x="0" y="5688176"/>
                </a:lnTo>
                <a:lnTo>
                  <a:pt x="0" y="0"/>
                </a:lnTo>
                <a:close/>
              </a:path>
            </a:pathLst>
          </a:custGeom>
          <a:blipFill>
            <a:blip r:embed="rId3"/>
            <a:stretch>
              <a:fillRect l="0" t="0" r="0" b="0"/>
            </a:stretch>
          </a:blipFill>
        </p:spPr>
      </p:sp>
      <p:sp>
        <p:nvSpPr>
          <p:cNvPr name="Freeform 4" id="4"/>
          <p:cNvSpPr/>
          <p:nvPr/>
        </p:nvSpPr>
        <p:spPr>
          <a:xfrm flipH="false" flipV="false" rot="0">
            <a:off x="12508804" y="3288943"/>
            <a:ext cx="3645893" cy="5764258"/>
          </a:xfrm>
          <a:custGeom>
            <a:avLst/>
            <a:gdLst/>
            <a:ahLst/>
            <a:cxnLst/>
            <a:rect r="r" b="b" t="t" l="l"/>
            <a:pathLst>
              <a:path h="5764258" w="3645893">
                <a:moveTo>
                  <a:pt x="0" y="0"/>
                </a:moveTo>
                <a:lnTo>
                  <a:pt x="3645893" y="0"/>
                </a:lnTo>
                <a:lnTo>
                  <a:pt x="3645893" y="5764258"/>
                </a:lnTo>
                <a:lnTo>
                  <a:pt x="0" y="5764258"/>
                </a:lnTo>
                <a:lnTo>
                  <a:pt x="0" y="0"/>
                </a:lnTo>
                <a:close/>
              </a:path>
            </a:pathLst>
          </a:custGeom>
          <a:blipFill>
            <a:blip r:embed="rId4"/>
            <a:stretch>
              <a:fillRect l="0" t="0" r="0" b="0"/>
            </a:stretch>
          </a:blipFill>
        </p:spPr>
      </p:sp>
      <p:sp>
        <p:nvSpPr>
          <p:cNvPr name="Freeform 5" id="5"/>
          <p:cNvSpPr/>
          <p:nvPr/>
        </p:nvSpPr>
        <p:spPr>
          <a:xfrm flipH="false" flipV="false" rot="0">
            <a:off x="6925005" y="3957518"/>
            <a:ext cx="5212014" cy="3472504"/>
          </a:xfrm>
          <a:custGeom>
            <a:avLst/>
            <a:gdLst/>
            <a:ahLst/>
            <a:cxnLst/>
            <a:rect r="r" b="b" t="t" l="l"/>
            <a:pathLst>
              <a:path h="3472504" w="5212014">
                <a:moveTo>
                  <a:pt x="0" y="0"/>
                </a:moveTo>
                <a:lnTo>
                  <a:pt x="5212014" y="0"/>
                </a:lnTo>
                <a:lnTo>
                  <a:pt x="5212014" y="3472504"/>
                </a:lnTo>
                <a:lnTo>
                  <a:pt x="0" y="3472504"/>
                </a:lnTo>
                <a:lnTo>
                  <a:pt x="0" y="0"/>
                </a:lnTo>
                <a:close/>
              </a:path>
            </a:pathLst>
          </a:custGeom>
          <a:blipFill>
            <a:blip r:embed="rId5"/>
            <a:stretch>
              <a:fillRect l="0" t="0" r="0"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42</a:t>
            </a:r>
          </a:p>
        </p:txBody>
      </p:sp>
      <p:sp>
        <p:nvSpPr>
          <p:cNvPr name="TextBox 7" id="7"/>
          <p:cNvSpPr txBox="true"/>
          <p:nvPr/>
        </p:nvSpPr>
        <p:spPr>
          <a:xfrm rot="0">
            <a:off x="2598094" y="2483064"/>
            <a:ext cx="2729210"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Open Sans Bold"/>
                <a:ea typeface="Open Sans Bold"/>
                <a:cs typeface="Open Sans Bold"/>
                <a:sym typeface="Open Sans Bold"/>
              </a:rPr>
              <a:t>Estudiante</a:t>
            </a:r>
          </a:p>
        </p:txBody>
      </p:sp>
      <p:sp>
        <p:nvSpPr>
          <p:cNvPr name="TextBox 8" id="8"/>
          <p:cNvSpPr txBox="true"/>
          <p:nvPr/>
        </p:nvSpPr>
        <p:spPr>
          <a:xfrm rot="0">
            <a:off x="12861403" y="2483064"/>
            <a:ext cx="2940695"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Open Sans Bold"/>
                <a:ea typeface="Open Sans Bold"/>
                <a:cs typeface="Open Sans Bold"/>
                <a:sym typeface="Open Sans Bold"/>
              </a:rPr>
              <a:t>Arrendador</a:t>
            </a:r>
          </a:p>
        </p:txBody>
      </p:sp>
      <p:sp>
        <p:nvSpPr>
          <p:cNvPr name="TextBox 9" id="9"/>
          <p:cNvSpPr txBox="true"/>
          <p:nvPr/>
        </p:nvSpPr>
        <p:spPr>
          <a:xfrm rot="0">
            <a:off x="3527301" y="443460"/>
            <a:ext cx="11233398" cy="1051909"/>
          </a:xfrm>
          <a:prstGeom prst="rect">
            <a:avLst/>
          </a:prstGeom>
        </p:spPr>
        <p:txBody>
          <a:bodyPr anchor="t" rtlCol="false" tIns="0" lIns="0" bIns="0" rIns="0">
            <a:spAutoFit/>
          </a:bodyPr>
          <a:lstStyle/>
          <a:p>
            <a:pPr algn="ctr">
              <a:lnSpc>
                <a:spcPts val="8695"/>
              </a:lnSpc>
            </a:pPr>
            <a:r>
              <a:rPr lang="en-US" b="true" sz="6211" u="sng">
                <a:solidFill>
                  <a:srgbClr val="000000"/>
                </a:solidFill>
                <a:latin typeface="Open Sans Bold"/>
                <a:ea typeface="Open Sans Bold"/>
                <a:cs typeface="Open Sans Bold"/>
                <a:sym typeface="Open Sans Bold"/>
                <a:hlinkClick r:id="rId6" tooltip="https://docs.google.com/spreadsheets/d/1DQnMhAsu7nNp0QjrczjSBcyvJtkiu2avXqkW7eeGrgY/edit?usp=sharing"/>
              </a:rPr>
              <a:t>Épicas e Historias de usuario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7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43514" y="506226"/>
            <a:ext cx="5252442"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CONCLUSIONES</a:t>
            </a:r>
          </a:p>
        </p:txBody>
      </p:sp>
      <p:sp>
        <p:nvSpPr>
          <p:cNvPr name="TextBox 4" id="4"/>
          <p:cNvSpPr txBox="true"/>
          <p:nvPr/>
        </p:nvSpPr>
        <p:spPr>
          <a:xfrm rot="0">
            <a:off x="1711848" y="3237812"/>
            <a:ext cx="3026122"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NICOL SÁNCHEZ</a:t>
            </a:r>
          </a:p>
        </p:txBody>
      </p:sp>
      <p:sp>
        <p:nvSpPr>
          <p:cNvPr name="Freeform 5" id="5"/>
          <p:cNvSpPr/>
          <p:nvPr/>
        </p:nvSpPr>
        <p:spPr>
          <a:xfrm flipH="false" flipV="false" rot="0">
            <a:off x="6642970"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842349" y="3237812"/>
            <a:ext cx="2603302"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IVÁN DUARTE</a:t>
            </a:r>
          </a:p>
        </p:txBody>
      </p:sp>
      <p:sp>
        <p:nvSpPr>
          <p:cNvPr name="Freeform 7" id="7"/>
          <p:cNvSpPr/>
          <p:nvPr/>
        </p:nvSpPr>
        <p:spPr>
          <a:xfrm flipH="false" flipV="false" rot="0">
            <a:off x="1262610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550030" y="3237812"/>
            <a:ext cx="3298924"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BENJAMÍN SALAS</a:t>
            </a:r>
          </a:p>
        </p:txBody>
      </p:sp>
      <p:sp>
        <p:nvSpPr>
          <p:cNvPr name="TextBox 9" id="9"/>
          <p:cNvSpPr txBox="true"/>
          <p:nvPr/>
        </p:nvSpPr>
        <p:spPr>
          <a:xfrm rot="0">
            <a:off x="13164512" y="3970761"/>
            <a:ext cx="4094788" cy="2310765"/>
          </a:xfrm>
          <a:prstGeom prst="rect">
            <a:avLst/>
          </a:prstGeom>
        </p:spPr>
        <p:txBody>
          <a:bodyPr anchor="t" rtlCol="false" tIns="0" lIns="0" bIns="0" rIns="0">
            <a:spAutoFit/>
          </a:bodyPr>
          <a:lstStyle/>
          <a:p>
            <a:pPr algn="just">
              <a:lnSpc>
                <a:spcPts val="2295"/>
              </a:lnSpc>
            </a:pPr>
            <a:r>
              <a:rPr lang="en-US" sz="1700">
                <a:solidFill>
                  <a:srgbClr val="000000"/>
                </a:solidFill>
                <a:latin typeface="Calibri (MS)"/>
                <a:ea typeface="Calibri (MS)"/>
                <a:cs typeface="Calibri (MS)"/>
                <a:sym typeface="Calibri (MS)"/>
              </a:rPr>
              <a:t>En este proyecto pude poner a prueba la mayoría de conocimiento que aprendí en DuocUC, y pude poner a prueba mis habilidades de frontend y backend, tuve la oportunidad de trabajar de manera ordenada y siguiendo una metodología y gracias a mis compañeros que pudimos entregar un producto de valor</a:t>
            </a:r>
          </a:p>
        </p:txBody>
      </p:sp>
      <p:sp>
        <p:nvSpPr>
          <p:cNvPr name="Freeform 10" id="10"/>
          <p:cNvSpPr/>
          <p:nvPr/>
        </p:nvSpPr>
        <p:spPr>
          <a:xfrm flipH="true" flipV="false" rot="0">
            <a:off x="15411350" y="280776"/>
            <a:ext cx="5207989" cy="10287000"/>
          </a:xfrm>
          <a:custGeom>
            <a:avLst/>
            <a:gdLst/>
            <a:ahLst/>
            <a:cxnLst/>
            <a:rect r="r" b="b" t="t" l="l"/>
            <a:pathLst>
              <a:path h="10287000" w="5207989">
                <a:moveTo>
                  <a:pt x="5207989" y="0"/>
                </a:moveTo>
                <a:lnTo>
                  <a:pt x="0" y="0"/>
                </a:lnTo>
                <a:lnTo>
                  <a:pt x="0" y="10287000"/>
                </a:lnTo>
                <a:lnTo>
                  <a:pt x="5207989" y="10287000"/>
                </a:lnTo>
                <a:lnTo>
                  <a:pt x="5207989" y="0"/>
                </a:lnTo>
                <a:close/>
              </a:path>
            </a:pathLst>
          </a:custGeom>
          <a:blipFill>
            <a:blip r:embed="rId4"/>
            <a:stretch>
              <a:fillRect l="0" t="-5179" r="0" b="-5179"/>
            </a:stretch>
          </a:blipFill>
        </p:spPr>
      </p:sp>
      <p:sp>
        <p:nvSpPr>
          <p:cNvPr name="TextBox 11" id="11"/>
          <p:cNvSpPr txBox="true"/>
          <p:nvPr/>
        </p:nvSpPr>
        <p:spPr>
          <a:xfrm rot="0">
            <a:off x="1206063" y="3961236"/>
            <a:ext cx="4065307" cy="2460467"/>
          </a:xfrm>
          <a:prstGeom prst="rect">
            <a:avLst/>
          </a:prstGeom>
        </p:spPr>
        <p:txBody>
          <a:bodyPr anchor="t" rtlCol="false" tIns="0" lIns="0" bIns="0" rIns="0">
            <a:spAutoFit/>
          </a:bodyPr>
          <a:lstStyle/>
          <a:p>
            <a:pPr algn="just">
              <a:lnSpc>
                <a:spcPts val="2458"/>
              </a:lnSpc>
            </a:pPr>
            <a:r>
              <a:rPr lang="en-US" sz="1756">
                <a:solidFill>
                  <a:srgbClr val="000000"/>
                </a:solidFill>
                <a:latin typeface="Calibri (MS)"/>
                <a:ea typeface="Calibri (MS)"/>
                <a:cs typeface="Calibri (MS)"/>
                <a:sym typeface="Calibri (MS)"/>
              </a:rPr>
              <a:t>La ejecución de este proyecto de título representó una oportunidad significativa para aplicar los conocimientos adquiridos a lo largo de la carrera, integrando distintas áreas de la ingeniería informática como el desarrollo de software, la gestión de proyectos y la implementación de tecnologías.</a:t>
            </a:r>
          </a:p>
        </p:txBody>
      </p:sp>
      <p:sp>
        <p:nvSpPr>
          <p:cNvPr name="TextBox 12" id="12"/>
          <p:cNvSpPr txBox="true"/>
          <p:nvPr/>
        </p:nvSpPr>
        <p:spPr>
          <a:xfrm rot="0">
            <a:off x="7030008" y="3913805"/>
            <a:ext cx="4227983" cy="2470912"/>
          </a:xfrm>
          <a:prstGeom prst="rect">
            <a:avLst/>
          </a:prstGeom>
        </p:spPr>
        <p:txBody>
          <a:bodyPr anchor="t" rtlCol="false" tIns="0" lIns="0" bIns="0" rIns="0">
            <a:spAutoFit/>
          </a:bodyPr>
          <a:lstStyle/>
          <a:p>
            <a:pPr algn="just">
              <a:lnSpc>
                <a:spcPts val="2407"/>
              </a:lnSpc>
            </a:pPr>
            <a:r>
              <a:rPr lang="en-US" sz="1719">
                <a:solidFill>
                  <a:srgbClr val="000000"/>
                </a:solidFill>
                <a:latin typeface="Calibri (MS)"/>
                <a:ea typeface="Calibri (MS)"/>
                <a:cs typeface="Calibri (MS)"/>
                <a:sym typeface="Calibri (MS)"/>
              </a:rPr>
              <a:t>Con la finalización del proyecto, mi concepto de un profesional de la tecnología ha ido cambiando, entendiendo que uno debe ser ágil, que el software es más que solo escribir código, se trata de alinear la visión de negocio y colaboración para asegurar la calidad en la entrega de un producto funcional que genere valor</a:t>
            </a:r>
          </a:p>
        </p:txBody>
      </p:sp>
      <p:sp>
        <p:nvSpPr>
          <p:cNvPr name="TextBox 13" id="13"/>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732020" cy="10287000"/>
          </a:xfrm>
          <a:custGeom>
            <a:avLst/>
            <a:gdLst/>
            <a:ahLst/>
            <a:cxnLst/>
            <a:rect r="r" b="b" t="t" l="l"/>
            <a:pathLst>
              <a:path h="10287000" w="4732020">
                <a:moveTo>
                  <a:pt x="0" y="0"/>
                </a:moveTo>
                <a:lnTo>
                  <a:pt x="4732020" y="0"/>
                </a:lnTo>
                <a:lnTo>
                  <a:pt x="473202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13568839"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4659489" y="3758700"/>
            <a:ext cx="8969023" cy="2545656"/>
          </a:xfrm>
          <a:prstGeom prst="rect">
            <a:avLst/>
          </a:prstGeom>
        </p:spPr>
        <p:txBody>
          <a:bodyPr anchor="t" rtlCol="false" tIns="0" lIns="0" bIns="0" rIns="0">
            <a:spAutoFit/>
          </a:bodyPr>
          <a:lstStyle/>
          <a:p>
            <a:pPr algn="ctr">
              <a:lnSpc>
                <a:spcPts val="10002"/>
              </a:lnSpc>
            </a:pPr>
            <a:r>
              <a:rPr lang="en-US" b="true" sz="8476">
                <a:solidFill>
                  <a:srgbClr val="000000"/>
                </a:solidFill>
                <a:latin typeface="Canva Sans Bold"/>
                <a:ea typeface="Canva Sans Bold"/>
                <a:cs typeface="Canva Sans Bold"/>
                <a:sym typeface="Canva Sans Bold"/>
              </a:rPr>
              <a:t>¡GRACIAS POR LA ATENCIÓN!</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547891" y="27652"/>
            <a:ext cx="3740109" cy="10231697"/>
          </a:xfrm>
          <a:custGeom>
            <a:avLst/>
            <a:gdLst/>
            <a:ahLst/>
            <a:cxnLst/>
            <a:rect r="r" b="b" t="t" l="l"/>
            <a:pathLst>
              <a:path h="10231697" w="3740109">
                <a:moveTo>
                  <a:pt x="3740109" y="0"/>
                </a:moveTo>
                <a:lnTo>
                  <a:pt x="0" y="0"/>
                </a:lnTo>
                <a:lnTo>
                  <a:pt x="0" y="10231696"/>
                </a:lnTo>
                <a:lnTo>
                  <a:pt x="3740109" y="10231696"/>
                </a:lnTo>
                <a:lnTo>
                  <a:pt x="3740109" y="0"/>
                </a:lnTo>
                <a:close/>
              </a:path>
            </a:pathLst>
          </a:custGeom>
          <a:blipFill>
            <a:blip r:embed="rId2"/>
            <a:stretch>
              <a:fillRect l="-52569" t="-10620" r="0" b="-10620"/>
            </a:stretch>
          </a:blipFill>
        </p:spPr>
      </p:sp>
      <p:grpSp>
        <p:nvGrpSpPr>
          <p:cNvPr name="Group 3" id="3"/>
          <p:cNvGrpSpPr/>
          <p:nvPr/>
        </p:nvGrpSpPr>
        <p:grpSpPr>
          <a:xfrm rot="0">
            <a:off x="1756812" y="653771"/>
            <a:ext cx="13847513" cy="6269412"/>
            <a:chOff x="0" y="0"/>
            <a:chExt cx="18463351" cy="8359217"/>
          </a:xfrm>
        </p:grpSpPr>
        <p:sp>
          <p:nvSpPr>
            <p:cNvPr name="TextBox 4" id="4"/>
            <p:cNvSpPr txBox="true"/>
            <p:nvPr/>
          </p:nvSpPr>
          <p:spPr>
            <a:xfrm rot="0">
              <a:off x="0" y="-238125"/>
              <a:ext cx="18463351" cy="1536065"/>
            </a:xfrm>
            <a:prstGeom prst="rect">
              <a:avLst/>
            </a:prstGeom>
          </p:spPr>
          <p:txBody>
            <a:bodyPr anchor="t" rtlCol="false" tIns="0" lIns="0" bIns="0" rIns="0">
              <a:spAutoFit/>
            </a:bodyPr>
            <a:lstStyle/>
            <a:p>
              <a:pPr algn="just">
                <a:lnSpc>
                  <a:spcPts val="8639"/>
                </a:lnSpc>
              </a:pPr>
              <a:r>
                <a:rPr lang="en-US" sz="6399" b="true">
                  <a:solidFill>
                    <a:srgbClr val="000000"/>
                  </a:solidFill>
                  <a:latin typeface="Calibri (MS) Bold"/>
                  <a:ea typeface="Calibri (MS) Bold"/>
                  <a:cs typeface="Calibri (MS) Bold"/>
                  <a:sym typeface="Calibri (MS) Bold"/>
                </a:rPr>
                <a:t>Necesidad</a:t>
              </a:r>
            </a:p>
          </p:txBody>
        </p:sp>
        <p:sp>
          <p:nvSpPr>
            <p:cNvPr name="TextBox 5" id="5"/>
            <p:cNvSpPr txBox="true"/>
            <p:nvPr/>
          </p:nvSpPr>
          <p:spPr>
            <a:xfrm rot="0">
              <a:off x="0" y="1833957"/>
              <a:ext cx="18463351" cy="6525260"/>
            </a:xfrm>
            <a:prstGeom prst="rect">
              <a:avLst/>
            </a:prstGeom>
          </p:spPr>
          <p:txBody>
            <a:bodyPr anchor="t" rtlCol="false" tIns="0" lIns="0" bIns="0" rIns="0">
              <a:spAutoFit/>
            </a:bodyPr>
            <a:lstStyle/>
            <a:p>
              <a:pPr algn="just">
                <a:lnSpc>
                  <a:spcPts val="4859"/>
                </a:lnSpc>
              </a:pPr>
              <a:r>
                <a:rPr lang="en-US" sz="3599">
                  <a:solidFill>
                    <a:srgbClr val="000000"/>
                  </a:solidFill>
                  <a:latin typeface="Calibri (MS)"/>
                  <a:ea typeface="Calibri (MS)"/>
                  <a:cs typeface="Calibri (MS)"/>
                  <a:sym typeface="Calibri (MS)"/>
                </a:rPr>
                <a:t>Dado que existen estas dificultades, surge la necesidad de contar con una herramienta tecnológica integral que: </a:t>
              </a:r>
            </a:p>
            <a:p>
              <a:pPr algn="just" marL="777240" indent="-388620" lvl="1">
                <a:lnSpc>
                  <a:spcPts val="4859"/>
                </a:lnSpc>
                <a:buFont typeface="Arial"/>
                <a:buChar char="•"/>
              </a:pPr>
              <a:r>
                <a:rPr lang="en-US" sz="3599">
                  <a:solidFill>
                    <a:srgbClr val="000000"/>
                  </a:solidFill>
                  <a:latin typeface="Calibri (MS)"/>
                  <a:ea typeface="Calibri (MS)"/>
                  <a:cs typeface="Calibri (MS)"/>
                  <a:sym typeface="Calibri (MS)"/>
                </a:rPr>
                <a:t>Asegure la veracidad en la validación de certificados de estudiantes y propiedades de arrendadores. </a:t>
              </a:r>
            </a:p>
            <a:p>
              <a:pPr algn="just" marL="777240" indent="-388620" lvl="1">
                <a:lnSpc>
                  <a:spcPts val="4859"/>
                </a:lnSpc>
                <a:buFont typeface="Arial"/>
                <a:buChar char="•"/>
              </a:pPr>
              <a:r>
                <a:rPr lang="en-US" sz="3599">
                  <a:solidFill>
                    <a:srgbClr val="000000"/>
                  </a:solidFill>
                  <a:latin typeface="Calibri (MS)"/>
                  <a:ea typeface="Calibri (MS)"/>
                  <a:cs typeface="Calibri (MS)"/>
                  <a:sym typeface="Calibri (MS)"/>
                </a:rPr>
                <a:t>Ofrezca un espacio confiable de interacción entre estudiantes y propietarios.</a:t>
              </a:r>
            </a:p>
            <a:p>
              <a:pPr algn="just" marL="777240" indent="-388620" lvl="1">
                <a:lnSpc>
                  <a:spcPts val="4859"/>
                </a:lnSpc>
                <a:buFont typeface="Arial"/>
                <a:buChar char="•"/>
              </a:pPr>
              <a:r>
                <a:rPr lang="en-US" sz="3599">
                  <a:solidFill>
                    <a:srgbClr val="000000"/>
                  </a:solidFill>
                  <a:latin typeface="Calibri (MS)"/>
                  <a:ea typeface="Calibri (MS)"/>
                  <a:cs typeface="Calibri (MS)"/>
                  <a:sym typeface="Calibri (MS)"/>
                </a:rPr>
                <a:t>Facilite la gestión de propiedades. </a:t>
              </a:r>
            </a:p>
            <a:p>
              <a:pPr algn="just">
                <a:lnSpc>
                  <a:spcPts val="4859"/>
                </a:lnSpc>
              </a:pPr>
            </a:p>
          </p:txBody>
        </p:sp>
      </p:grpSp>
      <p:sp>
        <p:nvSpPr>
          <p:cNvPr name="Freeform 6" id="6"/>
          <p:cNvSpPr/>
          <p:nvPr/>
        </p:nvSpPr>
        <p:spPr>
          <a:xfrm flipH="false" flipV="false" rot="0">
            <a:off x="0" y="5855055"/>
            <a:ext cx="2360599" cy="4475068"/>
          </a:xfrm>
          <a:custGeom>
            <a:avLst/>
            <a:gdLst/>
            <a:ahLst/>
            <a:cxnLst/>
            <a:rect r="r" b="b" t="t" l="l"/>
            <a:pathLst>
              <a:path h="4475068" w="2360599">
                <a:moveTo>
                  <a:pt x="0" y="0"/>
                </a:moveTo>
                <a:lnTo>
                  <a:pt x="2360599" y="0"/>
                </a:lnTo>
                <a:lnTo>
                  <a:pt x="2360599" y="4475069"/>
                </a:lnTo>
                <a:lnTo>
                  <a:pt x="0" y="4475069"/>
                </a:lnTo>
                <a:lnTo>
                  <a:pt x="0" y="0"/>
                </a:lnTo>
                <a:close/>
              </a:path>
            </a:pathLst>
          </a:custGeom>
          <a:blipFill>
            <a:blip r:embed="rId3"/>
            <a:stretch>
              <a:fillRect l="0" t="0" r="0" b="0"/>
            </a:stretch>
          </a:blipFill>
        </p:spPr>
      </p:sp>
      <p:sp>
        <p:nvSpPr>
          <p:cNvPr name="TextBox 7" id="7"/>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662908" y="0"/>
            <a:ext cx="4603029" cy="10287000"/>
          </a:xfrm>
          <a:custGeom>
            <a:avLst/>
            <a:gdLst/>
            <a:ahLst/>
            <a:cxnLst/>
            <a:rect r="r" b="b" t="t" l="l"/>
            <a:pathLst>
              <a:path h="10287000" w="4603029">
                <a:moveTo>
                  <a:pt x="4603029" y="0"/>
                </a:moveTo>
                <a:lnTo>
                  <a:pt x="0" y="0"/>
                </a:lnTo>
                <a:lnTo>
                  <a:pt x="0" y="10287000"/>
                </a:lnTo>
                <a:lnTo>
                  <a:pt x="4603029" y="10287000"/>
                </a:lnTo>
                <a:lnTo>
                  <a:pt x="4603029" y="0"/>
                </a:lnTo>
                <a:close/>
              </a:path>
            </a:pathLst>
          </a:custGeom>
          <a:blipFill>
            <a:blip r:embed="rId2"/>
            <a:stretch>
              <a:fillRect l="0" t="0" r="-2802" b="0"/>
            </a:stretch>
          </a:blipFill>
        </p:spPr>
      </p:sp>
      <p:sp>
        <p:nvSpPr>
          <p:cNvPr name="TextBox 3" id="3"/>
          <p:cNvSpPr txBox="true"/>
          <p:nvPr/>
        </p:nvSpPr>
        <p:spPr>
          <a:xfrm rot="0">
            <a:off x="597635" y="1878227"/>
            <a:ext cx="16366788" cy="492252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a:t>
            </a:r>
            <a:r>
              <a:rPr lang="en-US" sz="3600">
                <a:solidFill>
                  <a:srgbClr val="000000"/>
                </a:solidFill>
                <a:latin typeface="Calibri (MS)"/>
                <a:ea typeface="Calibri (MS)"/>
                <a:cs typeface="Calibri (MS)"/>
                <a:sym typeface="Calibri (MS)"/>
              </a:rPr>
              <a:t>e manera sencilla. </a:t>
            </a:r>
          </a:p>
          <a:p>
            <a:pPr algn="just">
              <a:lnSpc>
                <a:spcPts val="4860"/>
              </a:lnSpc>
            </a:pPr>
          </a:p>
          <a:p>
            <a:pPr algn="just">
              <a:lnSpc>
                <a:spcPts val="4860"/>
              </a:lnSpc>
            </a:pPr>
            <a:r>
              <a:rPr lang="en-US" sz="3600">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860"/>
              </a:lnSpc>
            </a:pPr>
          </a:p>
        </p:txBody>
      </p:sp>
      <p:sp>
        <p:nvSpPr>
          <p:cNvPr name="TextBox 4" id="4"/>
          <p:cNvSpPr txBox="true"/>
          <p:nvPr/>
        </p:nvSpPr>
        <p:spPr>
          <a:xfrm rot="0">
            <a:off x="597635" y="303847"/>
            <a:ext cx="3952940"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Solución</a:t>
            </a:r>
          </a:p>
        </p:txBody>
      </p:sp>
      <p:sp>
        <p:nvSpPr>
          <p:cNvPr name="Freeform 5" id="5"/>
          <p:cNvSpPr/>
          <p:nvPr/>
        </p:nvSpPr>
        <p:spPr>
          <a:xfrm flipH="false" flipV="false" rot="0">
            <a:off x="5957366" y="6977560"/>
            <a:ext cx="5518333" cy="3131654"/>
          </a:xfrm>
          <a:custGeom>
            <a:avLst/>
            <a:gdLst/>
            <a:ahLst/>
            <a:cxnLst/>
            <a:rect r="r" b="b" t="t" l="l"/>
            <a:pathLst>
              <a:path h="3131654" w="5518333">
                <a:moveTo>
                  <a:pt x="0" y="0"/>
                </a:moveTo>
                <a:lnTo>
                  <a:pt x="5518334" y="0"/>
                </a:lnTo>
                <a:lnTo>
                  <a:pt x="5518334" y="3131654"/>
                </a:lnTo>
                <a:lnTo>
                  <a:pt x="0" y="3131654"/>
                </a:lnTo>
                <a:lnTo>
                  <a:pt x="0" y="0"/>
                </a:lnTo>
                <a:close/>
              </a:path>
            </a:pathLst>
          </a:custGeom>
          <a:blipFill>
            <a:blip r:embed="rId3"/>
            <a:stretch>
              <a:fillRect l="0" t="0" r="0" b="0"/>
            </a:stretch>
          </a:blipFill>
        </p:spPr>
      </p:sp>
      <p:sp>
        <p:nvSpPr>
          <p:cNvPr name="TextBox 6" id="6"/>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179192"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2"/>
            <a:stretch>
              <a:fillRect l="0" t="0" r="0" b="0"/>
            </a:stretch>
          </a:blipFill>
        </p:spPr>
      </p:sp>
      <p:sp>
        <p:nvSpPr>
          <p:cNvPr name="Freeform 3" id="3"/>
          <p:cNvSpPr/>
          <p:nvPr/>
        </p:nvSpPr>
        <p:spPr>
          <a:xfrm flipH="false" flipV="false" rot="0">
            <a:off x="13896871" y="2900833"/>
            <a:ext cx="3814534" cy="3636523"/>
          </a:xfrm>
          <a:custGeom>
            <a:avLst/>
            <a:gdLst/>
            <a:ahLst/>
            <a:cxnLst/>
            <a:rect r="r" b="b" t="t" l="l"/>
            <a:pathLst>
              <a:path h="3636523" w="3814534">
                <a:moveTo>
                  <a:pt x="0" y="0"/>
                </a:moveTo>
                <a:lnTo>
                  <a:pt x="3814535" y="0"/>
                </a:lnTo>
                <a:lnTo>
                  <a:pt x="3814535" y="3636523"/>
                </a:lnTo>
                <a:lnTo>
                  <a:pt x="0" y="3636523"/>
                </a:lnTo>
                <a:lnTo>
                  <a:pt x="0" y="0"/>
                </a:lnTo>
                <a:close/>
              </a:path>
            </a:pathLst>
          </a:custGeom>
          <a:blipFill>
            <a:blip r:embed="rId3"/>
            <a:stretch>
              <a:fillRect l="0" t="0" r="0" b="0"/>
            </a:stretch>
          </a:blipFill>
        </p:spPr>
      </p:sp>
      <p:sp>
        <p:nvSpPr>
          <p:cNvPr name="TextBox 4" id="4"/>
          <p:cNvSpPr txBox="true"/>
          <p:nvPr/>
        </p:nvSpPr>
        <p:spPr>
          <a:xfrm rot="0">
            <a:off x="1910857" y="488013"/>
            <a:ext cx="11240273"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Requerimientos Funcionales</a:t>
            </a:r>
          </a:p>
        </p:txBody>
      </p:sp>
      <p:sp>
        <p:nvSpPr>
          <p:cNvPr name="TextBox 5" id="5"/>
          <p:cNvSpPr txBox="true"/>
          <p:nvPr/>
        </p:nvSpPr>
        <p:spPr>
          <a:xfrm rot="0">
            <a:off x="1684384" y="2124496"/>
            <a:ext cx="12964430" cy="61417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RF1: Registro de usuarios (estudiantes/propietarios)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RF2: Login con autenticación JWT</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RF3: Subida y validación de certificado de estudiante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RF4: CRUD de propiedades con fotos y documentos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RF5: Búsqueda de propiedades con filtros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RF6: Visualización de propiedades en Google Maps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RF7: Chat propietario ↔ estudiante con historial</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RF8: Eliminar cuenta y editar perfil</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RF9: Aplicar filtros por comuna, precio y tipo de propiedad</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RF10: Validar que no existan usuarios duplicados en el registro</a:t>
            </a:r>
          </a:p>
        </p:txBody>
      </p:sp>
      <p:sp>
        <p:nvSpPr>
          <p:cNvPr name="TextBox 6" id="6"/>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40591"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2"/>
            <a:stretch>
              <a:fillRect l="0" t="0" r="0" b="0"/>
            </a:stretch>
          </a:blipFill>
        </p:spPr>
      </p:sp>
      <p:sp>
        <p:nvSpPr>
          <p:cNvPr name="Freeform 3" id="3"/>
          <p:cNvSpPr/>
          <p:nvPr/>
        </p:nvSpPr>
        <p:spPr>
          <a:xfrm flipH="false" flipV="false" rot="0">
            <a:off x="13316358" y="5563463"/>
            <a:ext cx="4538605" cy="3694837"/>
          </a:xfrm>
          <a:custGeom>
            <a:avLst/>
            <a:gdLst/>
            <a:ahLst/>
            <a:cxnLst/>
            <a:rect r="r" b="b" t="t" l="l"/>
            <a:pathLst>
              <a:path h="3694837" w="4538605">
                <a:moveTo>
                  <a:pt x="0" y="0"/>
                </a:moveTo>
                <a:lnTo>
                  <a:pt x="4538605" y="0"/>
                </a:lnTo>
                <a:lnTo>
                  <a:pt x="4538605" y="3694837"/>
                </a:lnTo>
                <a:lnTo>
                  <a:pt x="0" y="3694837"/>
                </a:lnTo>
                <a:lnTo>
                  <a:pt x="0" y="0"/>
                </a:lnTo>
                <a:close/>
              </a:path>
            </a:pathLst>
          </a:custGeom>
          <a:blipFill>
            <a:blip r:embed="rId3"/>
            <a:stretch>
              <a:fillRect l="0" t="0" r="0" b="0"/>
            </a:stretch>
          </a:blipFill>
        </p:spPr>
      </p:sp>
      <p:grpSp>
        <p:nvGrpSpPr>
          <p:cNvPr name="Group 4" id="4"/>
          <p:cNvGrpSpPr/>
          <p:nvPr/>
        </p:nvGrpSpPr>
        <p:grpSpPr>
          <a:xfrm rot="0">
            <a:off x="1063067" y="922803"/>
            <a:ext cx="13684019" cy="1875750"/>
            <a:chOff x="0" y="0"/>
            <a:chExt cx="18245359" cy="2501000"/>
          </a:xfrm>
        </p:grpSpPr>
        <p:sp>
          <p:nvSpPr>
            <p:cNvPr name="TextBox 5" id="5"/>
            <p:cNvSpPr txBox="true"/>
            <p:nvPr/>
          </p:nvSpPr>
          <p:spPr>
            <a:xfrm rot="0">
              <a:off x="0" y="-238125"/>
              <a:ext cx="18245359" cy="1536065"/>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Requerimientos No Funcionales</a:t>
              </a:r>
            </a:p>
          </p:txBody>
        </p:sp>
        <p:sp>
          <p:nvSpPr>
            <p:cNvPr name="TextBox 6" id="6"/>
            <p:cNvSpPr txBox="true"/>
            <p:nvPr/>
          </p:nvSpPr>
          <p:spPr>
            <a:xfrm rot="0">
              <a:off x="0" y="1725031"/>
              <a:ext cx="18245359" cy="775970"/>
            </a:xfrm>
            <a:prstGeom prst="rect">
              <a:avLst/>
            </a:prstGeom>
          </p:spPr>
          <p:txBody>
            <a:bodyPr anchor="t" rtlCol="false" tIns="0" lIns="0" bIns="0" rIns="0">
              <a:spAutoFit/>
            </a:bodyPr>
            <a:lstStyle/>
            <a:p>
              <a:pPr algn="ctr">
                <a:lnSpc>
                  <a:spcPts val="4320"/>
                </a:lnSpc>
              </a:pPr>
            </a:p>
          </p:txBody>
        </p:sp>
      </p:grpSp>
      <p:sp>
        <p:nvSpPr>
          <p:cNvPr name="TextBox 7" id="7"/>
          <p:cNvSpPr txBox="true"/>
          <p:nvPr/>
        </p:nvSpPr>
        <p:spPr>
          <a:xfrm rot="0">
            <a:off x="2129893" y="2558845"/>
            <a:ext cx="13578780" cy="37033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RNF1: Seguridad con JWT y encriptación de contraseñas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RNF2: Escalabilidad para soportar crecimiento de usuarios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RNF3: Usabilidad (interfaz simple, intuitiva)</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RNF4: Rendimiento (respuestas &lt; 5 segundos en búsquedas y mapas)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RNF5: La aplicación debe estar disponible un 99%</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RNF6: Información de usuarios privada</a:t>
            </a:r>
          </a:p>
        </p:txBody>
      </p:sp>
      <p:sp>
        <p:nvSpPr>
          <p:cNvPr name="TextBox 8" id="8"/>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7020" y="1275791"/>
            <a:ext cx="13810059" cy="7611593"/>
          </a:xfrm>
          <a:prstGeom prst="rect">
            <a:avLst/>
          </a:prstGeom>
        </p:spPr>
        <p:txBody>
          <a:bodyPr anchor="t" rtlCol="false" tIns="0" lIns="0" bIns="0" rIns="0">
            <a:spAutoFit/>
          </a:bodyPr>
          <a:lstStyle/>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Alma</a:t>
            </a:r>
            <a:r>
              <a:rPr lang="en-US" sz="3441">
                <a:solidFill>
                  <a:srgbClr val="000000"/>
                </a:solidFill>
                <a:latin typeface="Calibri (MS)"/>
                <a:ea typeface="Calibri (MS)"/>
                <a:cs typeface="Calibri (MS)"/>
                <a:sym typeface="Calibri (MS)"/>
              </a:rPr>
              <a:t>cenamiento de archivos (subida y verificación de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usuario</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p>
        </p:txBody>
      </p:sp>
      <p:sp>
        <p:nvSpPr>
          <p:cNvPr name="Freeform 3" id="3"/>
          <p:cNvSpPr/>
          <p:nvPr/>
        </p:nvSpPr>
        <p:spPr>
          <a:xfrm flipH="false" flipV="false" rot="0">
            <a:off x="13321648" y="6416381"/>
            <a:ext cx="2336073" cy="3037148"/>
          </a:xfrm>
          <a:custGeom>
            <a:avLst/>
            <a:gdLst/>
            <a:ahLst/>
            <a:cxnLst/>
            <a:rect r="r" b="b" t="t" l="l"/>
            <a:pathLst>
              <a:path h="3037148" w="2336073">
                <a:moveTo>
                  <a:pt x="0" y="0"/>
                </a:moveTo>
                <a:lnTo>
                  <a:pt x="2336073" y="0"/>
                </a:lnTo>
                <a:lnTo>
                  <a:pt x="2336073" y="3037148"/>
                </a:lnTo>
                <a:lnTo>
                  <a:pt x="0" y="3037148"/>
                </a:lnTo>
                <a:lnTo>
                  <a:pt x="0" y="0"/>
                </a:lnTo>
                <a:close/>
              </a:path>
            </a:pathLst>
          </a:custGeom>
          <a:blipFill>
            <a:blip r:embed="rId2"/>
            <a:stretch>
              <a:fillRect l="0" t="0" r="0" b="0"/>
            </a:stretch>
          </a:blipFill>
        </p:spPr>
      </p:sp>
      <p:grpSp>
        <p:nvGrpSpPr>
          <p:cNvPr name="Group 4" id="4"/>
          <p:cNvGrpSpPr/>
          <p:nvPr/>
        </p:nvGrpSpPr>
        <p:grpSpPr>
          <a:xfrm rot="0">
            <a:off x="13031371" y="1932522"/>
            <a:ext cx="1826685" cy="691268"/>
            <a:chOff x="0" y="0"/>
            <a:chExt cx="1073917" cy="406400"/>
          </a:xfrm>
        </p:grpSpPr>
        <p:sp>
          <p:nvSpPr>
            <p:cNvPr name="Freeform 5" id="5"/>
            <p:cNvSpPr/>
            <p:nvPr/>
          </p:nvSpPr>
          <p:spPr>
            <a:xfrm flipH="false" flipV="false" rot="0">
              <a:off x="0" y="0"/>
              <a:ext cx="1073917" cy="406400"/>
            </a:xfrm>
            <a:custGeom>
              <a:avLst/>
              <a:gdLst/>
              <a:ahLst/>
              <a:cxnLst/>
              <a:rect r="r" b="b" t="t" l="l"/>
              <a:pathLst>
                <a:path h="406400" w="1073917">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sp>
        <p:sp>
          <p:nvSpPr>
            <p:cNvPr name="TextBox 6" id="6"/>
            <p:cNvSpPr txBox="true"/>
            <p:nvPr/>
          </p:nvSpPr>
          <p:spPr>
            <a:xfrm>
              <a:off x="177800" y="-76200"/>
              <a:ext cx="819917" cy="482600"/>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1</a:t>
              </a:r>
            </a:p>
          </p:txBody>
        </p:sp>
      </p:grpSp>
      <p:sp>
        <p:nvSpPr>
          <p:cNvPr name="TextBox 7" id="7"/>
          <p:cNvSpPr txBox="true"/>
          <p:nvPr/>
        </p:nvSpPr>
        <p:spPr>
          <a:xfrm rot="0">
            <a:off x="1418728" y="188036"/>
            <a:ext cx="2999173"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Épicas</a:t>
            </a:r>
          </a:p>
        </p:txBody>
      </p:sp>
      <p:grpSp>
        <p:nvGrpSpPr>
          <p:cNvPr name="Group 8" id="8"/>
          <p:cNvGrpSpPr/>
          <p:nvPr/>
        </p:nvGrpSpPr>
        <p:grpSpPr>
          <a:xfrm rot="0">
            <a:off x="14489684" y="3128615"/>
            <a:ext cx="1674815" cy="662904"/>
            <a:chOff x="0" y="0"/>
            <a:chExt cx="812800" cy="321712"/>
          </a:xfrm>
        </p:grpSpPr>
        <p:sp>
          <p:nvSpPr>
            <p:cNvPr name="Freeform 9" id="9"/>
            <p:cNvSpPr/>
            <p:nvPr/>
          </p:nvSpPr>
          <p:spPr>
            <a:xfrm flipH="false" flipV="false" rot="0">
              <a:off x="0" y="0"/>
              <a:ext cx="812800" cy="321712"/>
            </a:xfrm>
            <a:custGeom>
              <a:avLst/>
              <a:gdLst/>
              <a:ahLst/>
              <a:cxnLst/>
              <a:rect r="r" b="b" t="t" l="l"/>
              <a:pathLst>
                <a:path h="321712" w="812800">
                  <a:moveTo>
                    <a:pt x="0" y="0"/>
                  </a:moveTo>
                  <a:lnTo>
                    <a:pt x="609600" y="0"/>
                  </a:lnTo>
                  <a:lnTo>
                    <a:pt x="812800" y="160856"/>
                  </a:lnTo>
                  <a:lnTo>
                    <a:pt x="609600" y="321712"/>
                  </a:lnTo>
                  <a:lnTo>
                    <a:pt x="0" y="321712"/>
                  </a:lnTo>
                  <a:lnTo>
                    <a:pt x="203200" y="160856"/>
                  </a:lnTo>
                  <a:lnTo>
                    <a:pt x="0" y="0"/>
                  </a:lnTo>
                  <a:close/>
                </a:path>
              </a:pathLst>
            </a:custGeom>
            <a:solidFill>
              <a:srgbClr val="A8DFFF"/>
            </a:solidFill>
          </p:spPr>
        </p:sp>
        <p:sp>
          <p:nvSpPr>
            <p:cNvPr name="TextBox 10" id="10"/>
            <p:cNvSpPr txBox="true"/>
            <p:nvPr/>
          </p:nvSpPr>
          <p:spPr>
            <a:xfrm>
              <a:off x="177800" y="-76200"/>
              <a:ext cx="558800" cy="397912"/>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2</a:t>
              </a:r>
            </a:p>
          </p:txBody>
        </p:sp>
      </p:grpSp>
      <p:grpSp>
        <p:nvGrpSpPr>
          <p:cNvPr name="Group 11" id="11"/>
          <p:cNvGrpSpPr/>
          <p:nvPr/>
        </p:nvGrpSpPr>
        <p:grpSpPr>
          <a:xfrm rot="0">
            <a:off x="14304086" y="4296344"/>
            <a:ext cx="1674815" cy="722789"/>
            <a:chOff x="0" y="0"/>
            <a:chExt cx="812800" cy="350775"/>
          </a:xfrm>
        </p:grpSpPr>
        <p:sp>
          <p:nvSpPr>
            <p:cNvPr name="Freeform 12" id="12"/>
            <p:cNvSpPr/>
            <p:nvPr/>
          </p:nvSpPr>
          <p:spPr>
            <a:xfrm flipH="false" flipV="false" rot="0">
              <a:off x="0" y="0"/>
              <a:ext cx="812800" cy="350775"/>
            </a:xfrm>
            <a:custGeom>
              <a:avLst/>
              <a:gdLst/>
              <a:ahLst/>
              <a:cxnLst/>
              <a:rect r="r" b="b" t="t" l="l"/>
              <a:pathLst>
                <a:path h="350775" w="812800">
                  <a:moveTo>
                    <a:pt x="0" y="0"/>
                  </a:moveTo>
                  <a:lnTo>
                    <a:pt x="609600" y="0"/>
                  </a:lnTo>
                  <a:lnTo>
                    <a:pt x="812800" y="175387"/>
                  </a:lnTo>
                  <a:lnTo>
                    <a:pt x="609600" y="350775"/>
                  </a:lnTo>
                  <a:lnTo>
                    <a:pt x="0" y="350775"/>
                  </a:lnTo>
                  <a:lnTo>
                    <a:pt x="203200" y="175387"/>
                  </a:lnTo>
                  <a:lnTo>
                    <a:pt x="0" y="0"/>
                  </a:lnTo>
                  <a:close/>
                </a:path>
              </a:pathLst>
            </a:custGeom>
            <a:solidFill>
              <a:srgbClr val="F6C4A5"/>
            </a:solidFill>
          </p:spPr>
        </p:sp>
        <p:sp>
          <p:nvSpPr>
            <p:cNvPr name="TextBox 13" id="13"/>
            <p:cNvSpPr txBox="true"/>
            <p:nvPr/>
          </p:nvSpPr>
          <p:spPr>
            <a:xfrm>
              <a:off x="177800" y="-76200"/>
              <a:ext cx="558800" cy="42697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3</a:t>
              </a:r>
            </a:p>
          </p:txBody>
        </p:sp>
      </p:grpSp>
      <p:grpSp>
        <p:nvGrpSpPr>
          <p:cNvPr name="Group 14" id="14"/>
          <p:cNvGrpSpPr/>
          <p:nvPr/>
        </p:nvGrpSpPr>
        <p:grpSpPr>
          <a:xfrm rot="0">
            <a:off x="6173362" y="5365231"/>
            <a:ext cx="1674815" cy="651152"/>
            <a:chOff x="0" y="0"/>
            <a:chExt cx="812800" cy="316009"/>
          </a:xfrm>
        </p:grpSpPr>
        <p:sp>
          <p:nvSpPr>
            <p:cNvPr name="Freeform 15" id="15"/>
            <p:cNvSpPr/>
            <p:nvPr/>
          </p:nvSpPr>
          <p:spPr>
            <a:xfrm flipH="false" flipV="false" rot="0">
              <a:off x="0" y="0"/>
              <a:ext cx="812800" cy="316009"/>
            </a:xfrm>
            <a:custGeom>
              <a:avLst/>
              <a:gdLst/>
              <a:ahLst/>
              <a:cxnLst/>
              <a:rect r="r" b="b" t="t" l="l"/>
              <a:pathLst>
                <a:path h="316009" w="812800">
                  <a:moveTo>
                    <a:pt x="0" y="0"/>
                  </a:moveTo>
                  <a:lnTo>
                    <a:pt x="609600" y="0"/>
                  </a:lnTo>
                  <a:lnTo>
                    <a:pt x="812800" y="158004"/>
                  </a:lnTo>
                  <a:lnTo>
                    <a:pt x="609600" y="316009"/>
                  </a:lnTo>
                  <a:lnTo>
                    <a:pt x="0" y="316009"/>
                  </a:lnTo>
                  <a:lnTo>
                    <a:pt x="203200" y="158004"/>
                  </a:lnTo>
                  <a:lnTo>
                    <a:pt x="0" y="0"/>
                  </a:lnTo>
                  <a:close/>
                </a:path>
              </a:pathLst>
            </a:custGeom>
            <a:solidFill>
              <a:srgbClr val="FDA2A2"/>
            </a:solidFill>
          </p:spPr>
        </p:sp>
        <p:sp>
          <p:nvSpPr>
            <p:cNvPr name="TextBox 16" id="16"/>
            <p:cNvSpPr txBox="true"/>
            <p:nvPr/>
          </p:nvSpPr>
          <p:spPr>
            <a:xfrm>
              <a:off x="177800" y="-76200"/>
              <a:ext cx="558800" cy="392209"/>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4</a:t>
              </a:r>
            </a:p>
          </p:txBody>
        </p:sp>
      </p:grpSp>
      <p:grpSp>
        <p:nvGrpSpPr>
          <p:cNvPr name="Group 17" id="17"/>
          <p:cNvGrpSpPr/>
          <p:nvPr/>
        </p:nvGrpSpPr>
        <p:grpSpPr>
          <a:xfrm rot="0">
            <a:off x="8097954" y="6605886"/>
            <a:ext cx="1674815" cy="708461"/>
            <a:chOff x="0" y="0"/>
            <a:chExt cx="812800" cy="343821"/>
          </a:xfrm>
        </p:grpSpPr>
        <p:sp>
          <p:nvSpPr>
            <p:cNvPr name="Freeform 18" id="18"/>
            <p:cNvSpPr/>
            <p:nvPr/>
          </p:nvSpPr>
          <p:spPr>
            <a:xfrm flipH="false" flipV="false" rot="0">
              <a:off x="0" y="0"/>
              <a:ext cx="812800" cy="343821"/>
            </a:xfrm>
            <a:custGeom>
              <a:avLst/>
              <a:gdLst/>
              <a:ahLst/>
              <a:cxnLst/>
              <a:rect r="r" b="b" t="t" l="l"/>
              <a:pathLst>
                <a:path h="343821" w="812800">
                  <a:moveTo>
                    <a:pt x="0" y="0"/>
                  </a:moveTo>
                  <a:lnTo>
                    <a:pt x="609600" y="0"/>
                  </a:lnTo>
                  <a:lnTo>
                    <a:pt x="812800" y="171911"/>
                  </a:lnTo>
                  <a:lnTo>
                    <a:pt x="609600" y="343821"/>
                  </a:lnTo>
                  <a:lnTo>
                    <a:pt x="0" y="343821"/>
                  </a:lnTo>
                  <a:lnTo>
                    <a:pt x="203200" y="171911"/>
                  </a:lnTo>
                  <a:lnTo>
                    <a:pt x="0" y="0"/>
                  </a:lnTo>
                  <a:close/>
                </a:path>
              </a:pathLst>
            </a:custGeom>
            <a:solidFill>
              <a:srgbClr val="B6CAF9"/>
            </a:solidFill>
          </p:spPr>
        </p:sp>
        <p:sp>
          <p:nvSpPr>
            <p:cNvPr name="TextBox 19" id="19"/>
            <p:cNvSpPr txBox="true"/>
            <p:nvPr/>
          </p:nvSpPr>
          <p:spPr>
            <a:xfrm>
              <a:off x="177800" y="-76200"/>
              <a:ext cx="558800" cy="420021"/>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5</a:t>
              </a:r>
            </a:p>
          </p:txBody>
        </p:sp>
      </p:grpSp>
      <p:grpSp>
        <p:nvGrpSpPr>
          <p:cNvPr name="Group 20" id="20"/>
          <p:cNvGrpSpPr/>
          <p:nvPr/>
        </p:nvGrpSpPr>
        <p:grpSpPr>
          <a:xfrm rot="0">
            <a:off x="8935361" y="7821097"/>
            <a:ext cx="1674815" cy="679806"/>
            <a:chOff x="0" y="0"/>
            <a:chExt cx="812800" cy="329915"/>
          </a:xfrm>
        </p:grpSpPr>
        <p:sp>
          <p:nvSpPr>
            <p:cNvPr name="Freeform 21" id="21"/>
            <p:cNvSpPr/>
            <p:nvPr/>
          </p:nvSpPr>
          <p:spPr>
            <a:xfrm flipH="false" flipV="false" rot="0">
              <a:off x="0" y="0"/>
              <a:ext cx="812800" cy="329915"/>
            </a:xfrm>
            <a:custGeom>
              <a:avLst/>
              <a:gdLst/>
              <a:ahLst/>
              <a:cxnLst/>
              <a:rect r="r" b="b" t="t" l="l"/>
              <a:pathLst>
                <a:path h="329915" w="812800">
                  <a:moveTo>
                    <a:pt x="0" y="0"/>
                  </a:moveTo>
                  <a:lnTo>
                    <a:pt x="609600" y="0"/>
                  </a:lnTo>
                  <a:lnTo>
                    <a:pt x="812800" y="164958"/>
                  </a:lnTo>
                  <a:lnTo>
                    <a:pt x="609600" y="329915"/>
                  </a:lnTo>
                  <a:lnTo>
                    <a:pt x="0" y="329915"/>
                  </a:lnTo>
                  <a:lnTo>
                    <a:pt x="203200" y="164958"/>
                  </a:lnTo>
                  <a:lnTo>
                    <a:pt x="0" y="0"/>
                  </a:lnTo>
                  <a:close/>
                </a:path>
              </a:pathLst>
            </a:custGeom>
            <a:solidFill>
              <a:srgbClr val="B7F1DC"/>
            </a:solidFill>
          </p:spPr>
        </p:sp>
        <p:sp>
          <p:nvSpPr>
            <p:cNvPr name="TextBox 22" id="22"/>
            <p:cNvSpPr txBox="true"/>
            <p:nvPr/>
          </p:nvSpPr>
          <p:spPr>
            <a:xfrm>
              <a:off x="177800" y="-76200"/>
              <a:ext cx="558800" cy="40611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6</a:t>
              </a:r>
            </a:p>
          </p:txBody>
        </p:sp>
      </p:grpSp>
      <p:sp>
        <p:nvSpPr>
          <p:cNvPr name="Freeform 23" id="23"/>
          <p:cNvSpPr/>
          <p:nvPr/>
        </p:nvSpPr>
        <p:spPr>
          <a:xfrm flipH="true" flipV="false" rot="0">
            <a:off x="14304086"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3"/>
            <a:stretch>
              <a:fillRect l="0" t="0" r="0" b="0"/>
            </a:stretch>
          </a:blipFill>
        </p:spPr>
      </p:sp>
      <p:sp>
        <p:nvSpPr>
          <p:cNvPr name="TextBox 24" id="24"/>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DAG1hZS_WPk</dc:identifier>
  <dcterms:modified xsi:type="dcterms:W3CDTF">2011-08-01T06:04:30Z</dcterms:modified>
  <cp:revision>1</cp:revision>
  <dc:title>Presentación  SSJ Fase 2</dc:title>
</cp:coreProperties>
</file>